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6" r:id="rId2"/>
    <p:sldId id="278" r:id="rId3"/>
    <p:sldId id="260" r:id="rId4"/>
    <p:sldId id="262" r:id="rId5"/>
    <p:sldId id="265" r:id="rId6"/>
    <p:sldId id="268" r:id="rId7"/>
    <p:sldId id="276" r:id="rId8"/>
    <p:sldId id="267" r:id="rId9"/>
    <p:sldId id="277" r:id="rId10"/>
    <p:sldId id="273" r:id="rId11"/>
    <p:sldId id="274" r:id="rId12"/>
    <p:sldId id="272"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haw" initials="RS" lastIdx="24" clrIdx="0">
    <p:extLst>
      <p:ext uri="{19B8F6BF-5375-455C-9EA6-DF929625EA0E}">
        <p15:presenceInfo xmlns:p15="http://schemas.microsoft.com/office/powerpoint/2012/main" userId="Robert Shaw" providerId="None"/>
      </p:ext>
    </p:extLst>
  </p:cmAuthor>
  <p:cmAuthor id="2" name="Larry Fabrey" initials="LF" lastIdx="26" clrIdx="1">
    <p:extLst>
      <p:ext uri="{19B8F6BF-5375-455C-9EA6-DF929625EA0E}">
        <p15:presenceInfo xmlns:p15="http://schemas.microsoft.com/office/powerpoint/2012/main" userId="09cb5e27dd12537a" providerId="Windows Live"/>
      </p:ext>
    </p:extLst>
  </p:cmAuthor>
  <p:cmAuthor id="3" name="DMF" initials="DMF" lastIdx="24" clrIdx="2">
    <p:extLst>
      <p:ext uri="{19B8F6BF-5375-455C-9EA6-DF929625EA0E}">
        <p15:presenceInfo xmlns:p15="http://schemas.microsoft.com/office/powerpoint/2012/main" userId="DMF" providerId="None"/>
      </p:ext>
    </p:extLst>
  </p:cmAuthor>
  <p:cmAuthor id="4" name="Anguish, Linda" initials="AL" lastIdx="1" clrIdx="3">
    <p:extLst>
      <p:ext uri="{19B8F6BF-5375-455C-9EA6-DF929625EA0E}">
        <p15:presenceInfo xmlns:p15="http://schemas.microsoft.com/office/powerpoint/2012/main" userId="S-1-5-21-1466045628-881665582-335421608-48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D6"/>
    <a:srgbClr val="00BC70"/>
    <a:srgbClr val="0329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snapToObjects="1" showGuides="1">
      <p:cViewPr varScale="1">
        <p:scale>
          <a:sx n="111" d="100"/>
          <a:sy n="111" d="100"/>
        </p:scale>
        <p:origin x="560" y="84"/>
      </p:cViewPr>
      <p:guideLst>
        <p:guide orient="horz" pos="2160"/>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C9540-E06D-1A44-9D49-D564B1CB4E90}" type="datetimeFigureOut">
              <a:rPr lang="en-US" smtClean="0"/>
              <a:t>6/30/2021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E3522-3153-4D4D-A0B3-62CF766EB6CA}" type="slidenum">
              <a:rPr lang="en-US" smtClean="0"/>
              <a:t>‹#›</a:t>
            </a:fld>
            <a:endParaRPr lang="en-US"/>
          </a:p>
        </p:txBody>
      </p:sp>
    </p:spTree>
    <p:extLst>
      <p:ext uri="{BB962C8B-B14F-4D97-AF65-F5344CB8AC3E}">
        <p14:creationId xmlns:p14="http://schemas.microsoft.com/office/powerpoint/2010/main" val="411036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2E3522-3153-4D4D-A0B3-62CF766EB6CA}" type="slidenum">
              <a:rPr lang="en-US" smtClean="0"/>
              <a:t>3</a:t>
            </a:fld>
            <a:endParaRPr lang="en-US"/>
          </a:p>
        </p:txBody>
      </p:sp>
    </p:spTree>
    <p:extLst>
      <p:ext uri="{BB962C8B-B14F-4D97-AF65-F5344CB8AC3E}">
        <p14:creationId xmlns:p14="http://schemas.microsoft.com/office/powerpoint/2010/main" val="137749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1678-8CDF-E445-AF07-B882565CCA07}"/>
              </a:ext>
            </a:extLst>
          </p:cNvPr>
          <p:cNvSpPr>
            <a:spLocks noGrp="1"/>
          </p:cNvSpPr>
          <p:nvPr>
            <p:ph type="ctrTitle"/>
          </p:nvPr>
        </p:nvSpPr>
        <p:spPr>
          <a:xfrm>
            <a:off x="800100" y="1773380"/>
            <a:ext cx="9144000" cy="843655"/>
          </a:xfrm>
        </p:spPr>
        <p:txBody>
          <a:bodyPr anchor="b">
            <a:normAutofit/>
          </a:bodyPr>
          <a:lstStyle>
            <a:lvl1pPr algn="l">
              <a:defRPr sz="40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4DCBE3EC-FE84-F549-8F3E-1897641AC588}"/>
              </a:ext>
            </a:extLst>
          </p:cNvPr>
          <p:cNvSpPr>
            <a:spLocks noGrp="1"/>
          </p:cNvSpPr>
          <p:nvPr>
            <p:ph type="subTitle" idx="1"/>
          </p:nvPr>
        </p:nvSpPr>
        <p:spPr>
          <a:xfrm>
            <a:off x="813955" y="2709111"/>
            <a:ext cx="9144000" cy="165576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6780BC8-BF1B-784B-BB7C-B6EF766E5369}"/>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210612A0-3F4C-0549-A867-E81DC8A15A66}"/>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7" name="Rectangle 6">
            <a:extLst>
              <a:ext uri="{FF2B5EF4-FFF2-40B4-BE49-F238E27FC236}">
                <a16:creationId xmlns:a16="http://schemas.microsoft.com/office/drawing/2014/main" id="{83D1FD1E-0C4E-0D4E-B611-1D2529F56059}"/>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4E3EB7-D9CC-FC48-ACB5-0888650F914D}"/>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A036C5DC-6FF6-F24F-9694-A1B616185CF0}"/>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58803173"/>
      </p:ext>
    </p:extLst>
  </p:cSld>
  <p:clrMapOvr>
    <a:masterClrMapping/>
  </p:clrMapOvr>
  <p:extLst>
    <p:ext uri="{DCECCB84-F9BA-43D5-87BE-67443E8EF086}">
      <p15:sldGuideLst xmlns:p15="http://schemas.microsoft.com/office/powerpoint/2012/main">
        <p15:guide id="1" pos="504" userDrawn="1">
          <p15:clr>
            <a:srgbClr val="FBAE40"/>
          </p15:clr>
        </p15:guide>
        <p15:guide id="2" orient="horz" pos="1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2607-7324-7648-B3CB-7B185529003B}"/>
              </a:ext>
            </a:extLst>
          </p:cNvPr>
          <p:cNvSpPr>
            <a:spLocks noGrp="1"/>
          </p:cNvSpPr>
          <p:nvPr>
            <p:ph type="title"/>
          </p:nvPr>
        </p:nvSpPr>
        <p:spPr>
          <a:xfrm>
            <a:off x="839788" y="1680210"/>
            <a:ext cx="3932237" cy="1600200"/>
          </a:xfrm>
        </p:spPr>
        <p:txBody>
          <a:bodyPr anchor="b"/>
          <a:lstStyle>
            <a:lvl1pPr>
              <a:defRPr sz="3200">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B6E459F-2AC6-5A48-AEDD-242FF9940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698AFCA-DBCF-C045-B34F-368071A42D96}"/>
              </a:ext>
            </a:extLst>
          </p:cNvPr>
          <p:cNvSpPr>
            <a:spLocks noGrp="1"/>
          </p:cNvSpPr>
          <p:nvPr>
            <p:ph type="body" sz="half" idx="2"/>
          </p:nvPr>
        </p:nvSpPr>
        <p:spPr>
          <a:xfrm>
            <a:off x="839788" y="3348990"/>
            <a:ext cx="3932237" cy="25199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528ABBA-7A54-6444-91D1-B12049839982}"/>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7C5DE2B2-EEC4-3947-90A2-03FFA00F3D18}"/>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Rectangle 7">
            <a:extLst>
              <a:ext uri="{FF2B5EF4-FFF2-40B4-BE49-F238E27FC236}">
                <a16:creationId xmlns:a16="http://schemas.microsoft.com/office/drawing/2014/main" id="{5DC6E262-64AC-434E-B551-71F7E2E8073B}"/>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188ED1-47F9-964C-B0D9-27E92F6C383D}"/>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1749B366-E49C-DD49-A650-678241B0EAEF}"/>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01331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55943D4-1E4A-134A-8099-25AF4E330BB8}"/>
              </a:ext>
            </a:extLst>
          </p:cNvPr>
          <p:cNvSpPr>
            <a:spLocks noGrp="1"/>
          </p:cNvSpPr>
          <p:nvPr>
            <p:ph type="pic" idx="1"/>
          </p:nvPr>
        </p:nvSpPr>
        <p:spPr>
          <a:xfrm>
            <a:off x="5183188" y="765811"/>
            <a:ext cx="6172200" cy="5095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A2E6EBDE-E887-5844-A840-EE2B6ECD7652}"/>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64CA8BA3-68DB-0A40-B746-59638B73FF72}"/>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Title 1">
            <a:extLst>
              <a:ext uri="{FF2B5EF4-FFF2-40B4-BE49-F238E27FC236}">
                <a16:creationId xmlns:a16="http://schemas.microsoft.com/office/drawing/2014/main" id="{D92867E7-8804-6F43-9BFC-837F75EEFDA9}"/>
              </a:ext>
            </a:extLst>
          </p:cNvPr>
          <p:cNvSpPr>
            <a:spLocks noGrp="1"/>
          </p:cNvSpPr>
          <p:nvPr>
            <p:ph type="title"/>
          </p:nvPr>
        </p:nvSpPr>
        <p:spPr>
          <a:xfrm>
            <a:off x="839788" y="1680210"/>
            <a:ext cx="3932237" cy="1600200"/>
          </a:xfrm>
        </p:spPr>
        <p:txBody>
          <a:bodyPr anchor="b"/>
          <a:lstStyle>
            <a:lvl1pPr>
              <a:defRPr sz="3200">
                <a:solidFill>
                  <a:schemeClr val="accent2"/>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9F3FD894-44A6-2D43-9280-0A98A42B680A}"/>
              </a:ext>
            </a:extLst>
          </p:cNvPr>
          <p:cNvSpPr>
            <a:spLocks noGrp="1"/>
          </p:cNvSpPr>
          <p:nvPr>
            <p:ph type="body" sz="half" idx="2"/>
          </p:nvPr>
        </p:nvSpPr>
        <p:spPr>
          <a:xfrm>
            <a:off x="839788" y="3348990"/>
            <a:ext cx="3932237" cy="25199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8C6836B5-A3A9-1B45-909C-AD84B131FD60}"/>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6AEB81-3916-6847-A564-EE989071BE00}"/>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5B4B332A-83C3-384C-A0C4-020BA3C0C629}"/>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9001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3BF9AD-1B46-E342-AA83-4AED958A952A}"/>
              </a:ext>
            </a:extLst>
          </p:cNvPr>
          <p:cNvSpPr>
            <a:spLocks noGrp="1"/>
          </p:cNvSpPr>
          <p:nvPr>
            <p:ph idx="1"/>
          </p:nvPr>
        </p:nvSpPr>
        <p:spPr>
          <a:xfrm>
            <a:off x="796635" y="2702327"/>
            <a:ext cx="10515600" cy="2587943"/>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A5BFCA-B6CB-FB4F-8ECA-7F0CD951E2D2}"/>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6197C15F-4B5B-2945-8715-90D6060798EE}"/>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7" name="Rectangle 6">
            <a:extLst>
              <a:ext uri="{FF2B5EF4-FFF2-40B4-BE49-F238E27FC236}">
                <a16:creationId xmlns:a16="http://schemas.microsoft.com/office/drawing/2014/main" id="{3B9B482A-43A0-4B4E-8A51-23E096B1A515}"/>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E19A12-867F-8F47-9FBF-6750E55E5194}"/>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1">
            <a:extLst>
              <a:ext uri="{FF2B5EF4-FFF2-40B4-BE49-F238E27FC236}">
                <a16:creationId xmlns:a16="http://schemas.microsoft.com/office/drawing/2014/main" id="{F1D51CAE-ECBC-9E48-8BCC-1E7C8CE493D1}"/>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8D4E6CD1-7118-8847-9AF1-E105679D482B}"/>
              </a:ext>
            </a:extLst>
          </p:cNvPr>
          <p:cNvSpPr>
            <a:spLocks noGrp="1"/>
          </p:cNvSpPr>
          <p:nvPr>
            <p:ph type="ctrTitle"/>
          </p:nvPr>
        </p:nvSpPr>
        <p:spPr>
          <a:xfrm>
            <a:off x="800100" y="1773380"/>
            <a:ext cx="9144000" cy="843655"/>
          </a:xfrm>
        </p:spPr>
        <p:txBody>
          <a:bodyPr anchor="b">
            <a:normAutofit/>
          </a:bodyPr>
          <a:lstStyle>
            <a:lvl1pPr algn="l">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330150642"/>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0" y="1981200"/>
            <a:ext cx="12192000" cy="396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831850" y="1349519"/>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831850" y="4229244"/>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8720D8-8ECB-5846-B8AB-009A97DAEF72}"/>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82C7FCAC-DF8D-034F-BDB8-9F3CCEE10C98}"/>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Rectangle 7">
            <a:extLst>
              <a:ext uri="{FF2B5EF4-FFF2-40B4-BE49-F238E27FC236}">
                <a16:creationId xmlns:a16="http://schemas.microsoft.com/office/drawing/2014/main" id="{6897BCC7-AF52-1542-AEBD-3E9967FF79EB}"/>
              </a:ext>
            </a:extLst>
          </p:cNvPr>
          <p:cNvSpPr/>
          <p:nvPr userDrawn="1"/>
        </p:nvSpPr>
        <p:spPr>
          <a:xfrm>
            <a:off x="0" y="0"/>
            <a:ext cx="8714509" cy="16625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683CF7-3ED0-4246-BFA1-539877860832}"/>
              </a:ext>
            </a:extLst>
          </p:cNvPr>
          <p:cNvSpPr/>
          <p:nvPr userDrawn="1"/>
        </p:nvSpPr>
        <p:spPr>
          <a:xfrm>
            <a:off x="9088582" y="0"/>
            <a:ext cx="3131127" cy="1662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09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0" y="1981200"/>
            <a:ext cx="7703127" cy="396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831850" y="1349519"/>
            <a:ext cx="6067714"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831850" y="4229244"/>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8720D8-8ECB-5846-B8AB-009A97DAEF72}"/>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82C7FCAC-DF8D-034F-BDB8-9F3CCEE10C98}"/>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Rectangle 7">
            <a:extLst>
              <a:ext uri="{FF2B5EF4-FFF2-40B4-BE49-F238E27FC236}">
                <a16:creationId xmlns:a16="http://schemas.microsoft.com/office/drawing/2014/main" id="{6897BCC7-AF52-1542-AEBD-3E9967FF79EB}"/>
              </a:ext>
            </a:extLst>
          </p:cNvPr>
          <p:cNvSpPr/>
          <p:nvPr userDrawn="1"/>
        </p:nvSpPr>
        <p:spPr>
          <a:xfrm>
            <a:off x="0" y="0"/>
            <a:ext cx="7703127" cy="1662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88DA7D62-CF84-DE4E-B6AC-6D9E1E1919B9}"/>
              </a:ext>
            </a:extLst>
          </p:cNvPr>
          <p:cNvSpPr>
            <a:spLocks noGrp="1"/>
          </p:cNvSpPr>
          <p:nvPr>
            <p:ph type="pic" sz="quarter" idx="13"/>
          </p:nvPr>
        </p:nvSpPr>
        <p:spPr>
          <a:xfrm>
            <a:off x="8021782" y="0"/>
            <a:ext cx="4170218" cy="5943600"/>
          </a:xfrm>
        </p:spPr>
        <p:txBody>
          <a:bodyPr/>
          <a:lstStyle/>
          <a:p>
            <a:endParaRPr lang="en-US"/>
          </a:p>
        </p:txBody>
      </p:sp>
    </p:spTree>
    <p:extLst>
      <p:ext uri="{BB962C8B-B14F-4D97-AF65-F5344CB8AC3E}">
        <p14:creationId xmlns:p14="http://schemas.microsoft.com/office/powerpoint/2010/main" val="361813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5292436" y="1981200"/>
            <a:ext cx="6899564" cy="396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5667086" y="1349519"/>
            <a:ext cx="5735205"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5667086" y="4229244"/>
            <a:ext cx="5776769"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8720D8-8ECB-5846-B8AB-009A97DAEF72}"/>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82C7FCAC-DF8D-034F-BDB8-9F3CCEE10C98}"/>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9" name="Rectangle 8">
            <a:extLst>
              <a:ext uri="{FF2B5EF4-FFF2-40B4-BE49-F238E27FC236}">
                <a16:creationId xmlns:a16="http://schemas.microsoft.com/office/drawing/2014/main" id="{FC683CF7-3ED0-4246-BFA1-539877860832}"/>
              </a:ext>
            </a:extLst>
          </p:cNvPr>
          <p:cNvSpPr/>
          <p:nvPr userDrawn="1"/>
        </p:nvSpPr>
        <p:spPr>
          <a:xfrm>
            <a:off x="5292436" y="0"/>
            <a:ext cx="6927273" cy="16625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FEDC91C2-5110-8C42-A8F3-5FB348CBCAFD}"/>
              </a:ext>
            </a:extLst>
          </p:cNvPr>
          <p:cNvSpPr>
            <a:spLocks noGrp="1"/>
          </p:cNvSpPr>
          <p:nvPr>
            <p:ph type="pic" sz="quarter" idx="13"/>
          </p:nvPr>
        </p:nvSpPr>
        <p:spPr>
          <a:xfrm>
            <a:off x="0" y="0"/>
            <a:ext cx="4987925" cy="5943600"/>
          </a:xfrm>
        </p:spPr>
        <p:txBody>
          <a:bodyPr/>
          <a:lstStyle/>
          <a:p>
            <a:endParaRPr lang="en-US"/>
          </a:p>
        </p:txBody>
      </p:sp>
    </p:spTree>
    <p:extLst>
      <p:ext uri="{BB962C8B-B14F-4D97-AF65-F5344CB8AC3E}">
        <p14:creationId xmlns:p14="http://schemas.microsoft.com/office/powerpoint/2010/main" val="217645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8488FF5-833A-7D43-A995-445862C6B25B}"/>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09279FB1-57AC-B140-A4F4-849F4382D1B5}"/>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8" name="Rectangle 7">
            <a:extLst>
              <a:ext uri="{FF2B5EF4-FFF2-40B4-BE49-F238E27FC236}">
                <a16:creationId xmlns:a16="http://schemas.microsoft.com/office/drawing/2014/main" id="{E01C530A-919D-304C-9122-03E40B9A3C7C}"/>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AC0C99-14D5-2743-AE5B-92FE286E0124}"/>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AFBA0E52-C928-ED44-8F0E-A3057BBB2671}"/>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
        <p:nvSpPr>
          <p:cNvPr id="11" name="Content Placeholder 2">
            <a:extLst>
              <a:ext uri="{FF2B5EF4-FFF2-40B4-BE49-F238E27FC236}">
                <a16:creationId xmlns:a16="http://schemas.microsoft.com/office/drawing/2014/main" id="{2304DBEF-2DA2-B04C-B965-CFAE0CD0A9D1}"/>
              </a:ext>
            </a:extLst>
          </p:cNvPr>
          <p:cNvSpPr>
            <a:spLocks noGrp="1"/>
          </p:cNvSpPr>
          <p:nvPr>
            <p:ph idx="1"/>
          </p:nvPr>
        </p:nvSpPr>
        <p:spPr>
          <a:xfrm>
            <a:off x="796635" y="2702327"/>
            <a:ext cx="10515600" cy="2587943"/>
          </a:xfrm>
        </p:spPr>
        <p:txBody>
          <a:bodyPr numCol="2"/>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B99D1B62-CF80-444D-98D2-4B57CC98DAC7}"/>
              </a:ext>
            </a:extLst>
          </p:cNvPr>
          <p:cNvSpPr>
            <a:spLocks noGrp="1"/>
          </p:cNvSpPr>
          <p:nvPr>
            <p:ph type="ctrTitle"/>
          </p:nvPr>
        </p:nvSpPr>
        <p:spPr>
          <a:xfrm>
            <a:off x="800100" y="1773380"/>
            <a:ext cx="9144000" cy="843655"/>
          </a:xfrm>
        </p:spPr>
        <p:txBody>
          <a:bodyPr anchor="b">
            <a:normAutofit/>
          </a:bodyPr>
          <a:lstStyle>
            <a:lvl1pPr algn="l">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70815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1EFC9A-4F28-7940-862E-0DAF00A79873}"/>
              </a:ext>
            </a:extLst>
          </p:cNvPr>
          <p:cNvSpPr>
            <a:spLocks noGrp="1"/>
          </p:cNvSpPr>
          <p:nvPr>
            <p:ph type="body" idx="1"/>
          </p:nvPr>
        </p:nvSpPr>
        <p:spPr>
          <a:xfrm>
            <a:off x="839788" y="2708909"/>
            <a:ext cx="5157787" cy="619125"/>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D406A10-6D26-CF47-AB65-DB8534DF37C3}"/>
              </a:ext>
            </a:extLst>
          </p:cNvPr>
          <p:cNvSpPr>
            <a:spLocks noGrp="1"/>
          </p:cNvSpPr>
          <p:nvPr>
            <p:ph sz="half" idx="2"/>
          </p:nvPr>
        </p:nvSpPr>
        <p:spPr>
          <a:xfrm>
            <a:off x="839788" y="3420895"/>
            <a:ext cx="5157787" cy="2768767"/>
          </a:xfrm>
        </p:spPr>
        <p:txBody>
          <a:bodyPr/>
          <a:lstStyle>
            <a:lvl1pPr>
              <a:defRPr sz="24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53ADA77-02EA-134B-A6DF-8701230BFE20}"/>
              </a:ext>
            </a:extLst>
          </p:cNvPr>
          <p:cNvSpPr>
            <a:spLocks noGrp="1"/>
          </p:cNvSpPr>
          <p:nvPr>
            <p:ph type="body" sz="quarter" idx="3"/>
          </p:nvPr>
        </p:nvSpPr>
        <p:spPr>
          <a:xfrm>
            <a:off x="6172200" y="2708909"/>
            <a:ext cx="5183188" cy="619125"/>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B446F5C-CBE4-3B41-A1B6-157633AA0258}"/>
              </a:ext>
            </a:extLst>
          </p:cNvPr>
          <p:cNvSpPr>
            <a:spLocks noGrp="1"/>
          </p:cNvSpPr>
          <p:nvPr>
            <p:ph sz="quarter" idx="4"/>
          </p:nvPr>
        </p:nvSpPr>
        <p:spPr>
          <a:xfrm>
            <a:off x="6172200" y="3420895"/>
            <a:ext cx="5183188" cy="2768767"/>
          </a:xfrm>
        </p:spPr>
        <p:txBody>
          <a:bodyPr/>
          <a:lstStyle>
            <a:lvl1pPr>
              <a:defRPr sz="24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C09413C-527D-3745-A387-93CC08132434}"/>
              </a:ext>
            </a:extLst>
          </p:cNvPr>
          <p:cNvSpPr>
            <a:spLocks noGrp="1"/>
          </p:cNvSpPr>
          <p:nvPr>
            <p:ph type="ftr" sz="quarter" idx="11"/>
          </p:nvPr>
        </p:nvSpPr>
        <p:spPr/>
        <p:txBody>
          <a:bodyPr/>
          <a:lstStyle/>
          <a:p>
            <a:r>
              <a:rPr lang="en-US"/>
              <a:t>credentialingexcellence.org</a:t>
            </a:r>
          </a:p>
        </p:txBody>
      </p:sp>
      <p:sp>
        <p:nvSpPr>
          <p:cNvPr id="9" name="Slide Number Placeholder 8">
            <a:extLst>
              <a:ext uri="{FF2B5EF4-FFF2-40B4-BE49-F238E27FC236}">
                <a16:creationId xmlns:a16="http://schemas.microsoft.com/office/drawing/2014/main" id="{C2C6FA4B-103C-9448-9505-B4F317875B9B}"/>
              </a:ext>
            </a:extLst>
          </p:cNvPr>
          <p:cNvSpPr>
            <a:spLocks noGrp="1"/>
          </p:cNvSpPr>
          <p:nvPr>
            <p:ph type="sldNum" sz="quarter" idx="12"/>
          </p:nvPr>
        </p:nvSpPr>
        <p:spPr/>
        <p:txBody>
          <a:bodyPr/>
          <a:lstStyle/>
          <a:p>
            <a:fld id="{BDB56F39-0D4F-FF43-B26D-4D2D0DCA94E7}" type="slidenum">
              <a:rPr lang="en-US" smtClean="0"/>
              <a:t>‹#›</a:t>
            </a:fld>
            <a:endParaRPr lang="en-US"/>
          </a:p>
        </p:txBody>
      </p:sp>
      <p:sp>
        <p:nvSpPr>
          <p:cNvPr id="10" name="Rectangle 9">
            <a:extLst>
              <a:ext uri="{FF2B5EF4-FFF2-40B4-BE49-F238E27FC236}">
                <a16:creationId xmlns:a16="http://schemas.microsoft.com/office/drawing/2014/main" id="{3903B0EB-84B4-FC4C-8734-A2CB1BC4D6DA}"/>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B12229-A834-D642-81F4-5D3FBEAAF229}"/>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672EDB16-E743-DE44-B3BC-3845970207E0}"/>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
        <p:nvSpPr>
          <p:cNvPr id="13" name="Title 1">
            <a:extLst>
              <a:ext uri="{FF2B5EF4-FFF2-40B4-BE49-F238E27FC236}">
                <a16:creationId xmlns:a16="http://schemas.microsoft.com/office/drawing/2014/main" id="{1AF20324-165B-5144-A532-EC053BC6478F}"/>
              </a:ext>
            </a:extLst>
          </p:cNvPr>
          <p:cNvSpPr>
            <a:spLocks noGrp="1"/>
          </p:cNvSpPr>
          <p:nvPr>
            <p:ph type="ctrTitle"/>
          </p:nvPr>
        </p:nvSpPr>
        <p:spPr>
          <a:xfrm>
            <a:off x="800100" y="1773380"/>
            <a:ext cx="9144000" cy="843655"/>
          </a:xfrm>
        </p:spPr>
        <p:txBody>
          <a:bodyPr anchor="b">
            <a:normAutofit/>
          </a:bodyPr>
          <a:lstStyle>
            <a:lvl1pPr algn="l">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76406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9A22C25-1CCB-674A-9C6C-D967898F72DF}"/>
              </a:ext>
            </a:extLst>
          </p:cNvPr>
          <p:cNvSpPr>
            <a:spLocks noGrp="1"/>
          </p:cNvSpPr>
          <p:nvPr>
            <p:ph type="pic" sz="quarter" idx="13"/>
          </p:nvPr>
        </p:nvSpPr>
        <p:spPr>
          <a:xfrm>
            <a:off x="0" y="0"/>
            <a:ext cx="12192000" cy="6013450"/>
          </a:xfrm>
        </p:spPr>
        <p:txBody>
          <a:bodyPr/>
          <a:lstStyle/>
          <a:p>
            <a:endParaRPr lang="en-US"/>
          </a:p>
        </p:txBody>
      </p:sp>
      <p:sp>
        <p:nvSpPr>
          <p:cNvPr id="2" name="Title 1">
            <a:extLst>
              <a:ext uri="{FF2B5EF4-FFF2-40B4-BE49-F238E27FC236}">
                <a16:creationId xmlns:a16="http://schemas.microsoft.com/office/drawing/2014/main" id="{1E774267-5129-264E-8CAB-AA31C085361E}"/>
              </a:ext>
            </a:extLst>
          </p:cNvPr>
          <p:cNvSpPr>
            <a:spLocks noGrp="1"/>
          </p:cNvSpPr>
          <p:nvPr>
            <p:ph type="title"/>
          </p:nvPr>
        </p:nvSpPr>
        <p:spPr>
          <a:xfrm>
            <a:off x="838200" y="3988435"/>
            <a:ext cx="10515600"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1E15C851-4891-6D41-93C7-F1E216EEFF1D}"/>
              </a:ext>
            </a:extLst>
          </p:cNvPr>
          <p:cNvSpPr>
            <a:spLocks noGrp="1"/>
          </p:cNvSpPr>
          <p:nvPr>
            <p:ph type="ftr" sz="quarter" idx="11"/>
          </p:nvPr>
        </p:nvSpPr>
        <p:spPr/>
        <p:txBody>
          <a:bodyPr/>
          <a:lstStyle/>
          <a:p>
            <a:r>
              <a:rPr lang="en-US"/>
              <a:t>credentialingexcellence.org</a:t>
            </a:r>
          </a:p>
        </p:txBody>
      </p:sp>
      <p:sp>
        <p:nvSpPr>
          <p:cNvPr id="5" name="Slide Number Placeholder 4">
            <a:extLst>
              <a:ext uri="{FF2B5EF4-FFF2-40B4-BE49-F238E27FC236}">
                <a16:creationId xmlns:a16="http://schemas.microsoft.com/office/drawing/2014/main" id="{88D84E30-D42D-D24D-8D07-A108FAE96D5B}"/>
              </a:ext>
            </a:extLst>
          </p:cNvPr>
          <p:cNvSpPr>
            <a:spLocks noGrp="1"/>
          </p:cNvSpPr>
          <p:nvPr>
            <p:ph type="sldNum" sz="quarter" idx="12"/>
          </p:nvPr>
        </p:nvSpPr>
        <p:spPr/>
        <p:txBody>
          <a:bodyPr/>
          <a:lstStyle/>
          <a:p>
            <a:fld id="{BDB56F39-0D4F-FF43-B26D-4D2D0DCA94E7}" type="slidenum">
              <a:rPr lang="en-US" smtClean="0"/>
              <a:t>‹#›</a:t>
            </a:fld>
            <a:endParaRPr lang="en-US"/>
          </a:p>
        </p:txBody>
      </p:sp>
    </p:spTree>
    <p:extLst>
      <p:ext uri="{BB962C8B-B14F-4D97-AF65-F5344CB8AC3E}">
        <p14:creationId xmlns:p14="http://schemas.microsoft.com/office/powerpoint/2010/main" val="323002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512598-A7AB-3245-B762-9420F424A151}"/>
              </a:ext>
            </a:extLst>
          </p:cNvPr>
          <p:cNvSpPr>
            <a:spLocks noGrp="1"/>
          </p:cNvSpPr>
          <p:nvPr>
            <p:ph type="ftr" sz="quarter" idx="11"/>
          </p:nvPr>
        </p:nvSpPr>
        <p:spPr/>
        <p:txBody>
          <a:bodyPr/>
          <a:lstStyle/>
          <a:p>
            <a:r>
              <a:rPr lang="en-US"/>
              <a:t>credentialingexcellence.org</a:t>
            </a:r>
          </a:p>
        </p:txBody>
      </p:sp>
      <p:sp>
        <p:nvSpPr>
          <p:cNvPr id="4" name="Slide Number Placeholder 3">
            <a:extLst>
              <a:ext uri="{FF2B5EF4-FFF2-40B4-BE49-F238E27FC236}">
                <a16:creationId xmlns:a16="http://schemas.microsoft.com/office/drawing/2014/main" id="{9980D6FC-E80A-4841-9206-F39D09F08607}"/>
              </a:ext>
            </a:extLst>
          </p:cNvPr>
          <p:cNvSpPr>
            <a:spLocks noGrp="1"/>
          </p:cNvSpPr>
          <p:nvPr>
            <p:ph type="sldNum" sz="quarter" idx="12"/>
          </p:nvPr>
        </p:nvSpPr>
        <p:spPr/>
        <p:txBody>
          <a:bodyPr/>
          <a:lstStyle/>
          <a:p>
            <a:fld id="{BDB56F39-0D4F-FF43-B26D-4D2D0DCA94E7}" type="slidenum">
              <a:rPr lang="en-US" smtClean="0"/>
              <a:t>‹#›</a:t>
            </a:fld>
            <a:endParaRPr lang="en-US"/>
          </a:p>
        </p:txBody>
      </p:sp>
    </p:spTree>
    <p:extLst>
      <p:ext uri="{BB962C8B-B14F-4D97-AF65-F5344CB8AC3E}">
        <p14:creationId xmlns:p14="http://schemas.microsoft.com/office/powerpoint/2010/main" val="23531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A2481-D5BE-2643-853A-E331059B6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7F76DF-AF00-4B4C-A068-7B7185F71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E207650-59B6-774B-BF8A-58B4E24491F0}"/>
              </a:ext>
            </a:extLst>
          </p:cNvPr>
          <p:cNvSpPr>
            <a:spLocks noGrp="1"/>
          </p:cNvSpPr>
          <p:nvPr>
            <p:ph type="ftr" sz="quarter" idx="3"/>
          </p:nvPr>
        </p:nvSpPr>
        <p:spPr>
          <a:xfrm>
            <a:off x="6633210" y="6356350"/>
            <a:ext cx="4114800" cy="365125"/>
          </a:xfrm>
          <a:prstGeom prst="rect">
            <a:avLst/>
          </a:prstGeom>
        </p:spPr>
        <p:txBody>
          <a:bodyPr vert="horz" lIns="91440" tIns="45720" rIns="91440" bIns="45720" rtlCol="0" anchor="ctr"/>
          <a:lstStyle>
            <a:lvl1pPr algn="r">
              <a:defRPr sz="1000">
                <a:solidFill>
                  <a:schemeClr val="accent5"/>
                </a:solidFill>
              </a:defRPr>
            </a:lvl1pPr>
          </a:lstStyle>
          <a:p>
            <a:r>
              <a:rPr lang="en-US" dirty="0" err="1"/>
              <a:t>credentialingexcellence.org</a:t>
            </a:r>
            <a:endParaRPr lang="en-US" dirty="0"/>
          </a:p>
        </p:txBody>
      </p:sp>
      <p:sp>
        <p:nvSpPr>
          <p:cNvPr id="6" name="Slide Number Placeholder 5">
            <a:extLst>
              <a:ext uri="{FF2B5EF4-FFF2-40B4-BE49-F238E27FC236}">
                <a16:creationId xmlns:a16="http://schemas.microsoft.com/office/drawing/2014/main" id="{BA072E56-37FF-5E4F-8F3A-C868F64848D1}"/>
              </a:ext>
            </a:extLst>
          </p:cNvPr>
          <p:cNvSpPr>
            <a:spLocks noGrp="1"/>
          </p:cNvSpPr>
          <p:nvPr>
            <p:ph type="sldNum" sz="quarter" idx="4"/>
          </p:nvPr>
        </p:nvSpPr>
        <p:spPr>
          <a:xfrm>
            <a:off x="10847070" y="6356350"/>
            <a:ext cx="506730" cy="365125"/>
          </a:xfrm>
          <a:prstGeom prst="rect">
            <a:avLst/>
          </a:prstGeom>
        </p:spPr>
        <p:txBody>
          <a:bodyPr vert="horz" lIns="91440" tIns="45720" rIns="91440" bIns="45720" rtlCol="0" anchor="ctr"/>
          <a:lstStyle>
            <a:lvl1pPr algn="r">
              <a:defRPr sz="1000">
                <a:solidFill>
                  <a:schemeClr val="accent5"/>
                </a:solidFill>
              </a:defRPr>
            </a:lvl1pPr>
          </a:lstStyle>
          <a:p>
            <a:fld id="{BDB56F39-0D4F-FF43-B26D-4D2D0DCA94E7}" type="slidenum">
              <a:rPr lang="en-US" smtClean="0"/>
              <a:pPr/>
              <a:t>‹#›</a:t>
            </a:fld>
            <a:endParaRPr lang="en-US" dirty="0"/>
          </a:p>
        </p:txBody>
      </p:sp>
      <p:pic>
        <p:nvPicPr>
          <p:cNvPr id="9" name="Picture 8">
            <a:extLst>
              <a:ext uri="{FF2B5EF4-FFF2-40B4-BE49-F238E27FC236}">
                <a16:creationId xmlns:a16="http://schemas.microsoft.com/office/drawing/2014/main" id="{94D650DD-1DF8-4945-8CAA-ADD3C36524EA}"/>
              </a:ext>
            </a:extLst>
          </p:cNvPr>
          <p:cNvPicPr>
            <a:picLocks noChangeAspect="1"/>
          </p:cNvPicPr>
          <p:nvPr userDrawn="1"/>
        </p:nvPicPr>
        <p:blipFill>
          <a:blip r:embed="rId13"/>
          <a:stretch>
            <a:fillRect/>
          </a:stretch>
        </p:blipFill>
        <p:spPr>
          <a:xfrm>
            <a:off x="732378" y="6167602"/>
            <a:ext cx="2192839" cy="535668"/>
          </a:xfrm>
          <a:prstGeom prst="rect">
            <a:avLst/>
          </a:prstGeom>
        </p:spPr>
      </p:pic>
    </p:spTree>
    <p:extLst>
      <p:ext uri="{BB962C8B-B14F-4D97-AF65-F5344CB8AC3E}">
        <p14:creationId xmlns:p14="http://schemas.microsoft.com/office/powerpoint/2010/main" val="2989786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1" r:id="rId5"/>
    <p:sldLayoutId id="2147483652" r:id="rId6"/>
    <p:sldLayoutId id="2147483653" r:id="rId7"/>
    <p:sldLayoutId id="2147483654" r:id="rId8"/>
    <p:sldLayoutId id="2147483655" r:id="rId9"/>
    <p:sldLayoutId id="2147483656" r:id="rId10"/>
    <p:sldLayoutId id="214748365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BA49C6-2326-C042-81A6-4400B7A35E39}"/>
              </a:ext>
            </a:extLst>
          </p:cNvPr>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59766-A29F-1C47-B7B6-16223BAF5F32}"/>
              </a:ext>
            </a:extLst>
          </p:cNvPr>
          <p:cNvSpPr>
            <a:spLocks noGrp="1"/>
          </p:cNvSpPr>
          <p:nvPr>
            <p:ph type="ctrTitle"/>
          </p:nvPr>
        </p:nvSpPr>
        <p:spPr>
          <a:xfrm>
            <a:off x="304800" y="2307770"/>
            <a:ext cx="7159926" cy="1942783"/>
          </a:xfrm>
        </p:spPr>
        <p:txBody>
          <a:bodyPr>
            <a:normAutofit fontScale="90000"/>
          </a:bodyPr>
          <a:lstStyle/>
          <a:p>
            <a:r>
              <a:rPr lang="en-US" dirty="0">
                <a:solidFill>
                  <a:schemeClr val="bg1"/>
                </a:solidFill>
              </a:rPr>
              <a:t>Supplemental Resource for </a:t>
            </a:r>
            <a:br>
              <a:rPr lang="en-US" dirty="0">
                <a:solidFill>
                  <a:schemeClr val="bg1"/>
                </a:solidFill>
              </a:rPr>
            </a:br>
            <a:r>
              <a:rPr lang="en-US" dirty="0">
                <a:solidFill>
                  <a:schemeClr val="bg1"/>
                </a:solidFill>
              </a:rPr>
              <a:t>30-Day NCCA Standards Revision Public Comment Period</a:t>
            </a:r>
          </a:p>
        </p:txBody>
      </p:sp>
      <p:sp>
        <p:nvSpPr>
          <p:cNvPr id="3" name="Subtitle 2">
            <a:extLst>
              <a:ext uri="{FF2B5EF4-FFF2-40B4-BE49-F238E27FC236}">
                <a16:creationId xmlns:a16="http://schemas.microsoft.com/office/drawing/2014/main" id="{CCD40BE7-92B6-1042-9CF4-719A59B4BFFF}"/>
              </a:ext>
            </a:extLst>
          </p:cNvPr>
          <p:cNvSpPr>
            <a:spLocks noGrp="1"/>
          </p:cNvSpPr>
          <p:nvPr>
            <p:ph type="subTitle" idx="1"/>
          </p:nvPr>
        </p:nvSpPr>
        <p:spPr>
          <a:xfrm>
            <a:off x="368278" y="4313601"/>
            <a:ext cx="9144000" cy="563199"/>
          </a:xfrm>
        </p:spPr>
        <p:txBody>
          <a:bodyPr>
            <a:normAutofit/>
          </a:bodyPr>
          <a:lstStyle/>
          <a:p>
            <a:r>
              <a:rPr lang="en-US" sz="1800" dirty="0" smtClean="0">
                <a:solidFill>
                  <a:schemeClr val="bg1"/>
                </a:solidFill>
              </a:rPr>
              <a:t>July 1 </a:t>
            </a:r>
            <a:r>
              <a:rPr lang="en-US" sz="1800" dirty="0">
                <a:solidFill>
                  <a:schemeClr val="bg1"/>
                </a:solidFill>
              </a:rPr>
              <a:t>– July 31, 2021</a:t>
            </a:r>
          </a:p>
        </p:txBody>
      </p:sp>
      <p:sp>
        <p:nvSpPr>
          <p:cNvPr id="7" name="Subtitle 2">
            <a:extLst>
              <a:ext uri="{FF2B5EF4-FFF2-40B4-BE49-F238E27FC236}">
                <a16:creationId xmlns:a16="http://schemas.microsoft.com/office/drawing/2014/main" id="{F5980C5C-F9F3-A247-98D9-128875033C5F}"/>
              </a:ext>
            </a:extLst>
          </p:cNvPr>
          <p:cNvSpPr txBox="1">
            <a:spLocks/>
          </p:cNvSpPr>
          <p:nvPr/>
        </p:nvSpPr>
        <p:spPr>
          <a:xfrm>
            <a:off x="647336" y="6139543"/>
            <a:ext cx="4911634" cy="3672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i="1" dirty="0">
                <a:solidFill>
                  <a:schemeClr val="accent5"/>
                </a:solidFill>
              </a:rPr>
              <a:t>Community. Competence. Credibility.</a:t>
            </a:r>
            <a:endParaRPr lang="en-US" sz="1800" dirty="0">
              <a:solidFill>
                <a:schemeClr val="accent5"/>
              </a:solidFill>
            </a:endParaRPr>
          </a:p>
        </p:txBody>
      </p:sp>
      <p:sp>
        <p:nvSpPr>
          <p:cNvPr id="8" name="Subtitle 2">
            <a:extLst>
              <a:ext uri="{FF2B5EF4-FFF2-40B4-BE49-F238E27FC236}">
                <a16:creationId xmlns:a16="http://schemas.microsoft.com/office/drawing/2014/main" id="{7064BDE9-5E32-6546-9D25-D97A8C9B8647}"/>
              </a:ext>
            </a:extLst>
          </p:cNvPr>
          <p:cNvSpPr txBox="1">
            <a:spLocks/>
          </p:cNvSpPr>
          <p:nvPr/>
        </p:nvSpPr>
        <p:spPr>
          <a:xfrm>
            <a:off x="6854372" y="6139543"/>
            <a:ext cx="4911634" cy="3672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err="1">
                <a:solidFill>
                  <a:schemeClr val="accent5"/>
                </a:solidFill>
              </a:rPr>
              <a:t>credentialingexcellence.org</a:t>
            </a:r>
            <a:endParaRPr lang="en-US" sz="1800" dirty="0">
              <a:solidFill>
                <a:schemeClr val="accent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375" y="136740"/>
            <a:ext cx="2171995" cy="2171030"/>
          </a:xfrm>
          <a:prstGeom prst="rect">
            <a:avLst/>
          </a:prstGeom>
        </p:spPr>
      </p:pic>
    </p:spTree>
    <p:extLst>
      <p:ext uri="{BB962C8B-B14F-4D97-AF65-F5344CB8AC3E}">
        <p14:creationId xmlns:p14="http://schemas.microsoft.com/office/powerpoint/2010/main" val="308054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1949045"/>
            <a:ext cx="10515600" cy="1274250"/>
          </a:xfrm>
        </p:spPr>
        <p:txBody>
          <a:bodyPr/>
          <a:lstStyle/>
          <a:p>
            <a:pPr marL="0" indent="0">
              <a:buNone/>
            </a:pPr>
            <a:r>
              <a:rPr lang="en-US" dirty="0"/>
              <a:t>Revisions address the comments received to further address alternate exam administration modalities (i.e., remote proctoring</a:t>
            </a:r>
            <a:r>
              <a:rPr lang="en-US" dirty="0" smtClean="0"/>
              <a:t>) and monitoring across modalities. </a:t>
            </a:r>
            <a:endParaRPr lang="en-US" dirty="0"/>
          </a:p>
          <a:p>
            <a:pPr marL="0" indent="0">
              <a:buNone/>
            </a:pPr>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Resource for NCCA Standards Revision Public Comment Period</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27810" y="971049"/>
            <a:ext cx="9144000" cy="843655"/>
          </a:xfrm>
        </p:spPr>
        <p:txBody>
          <a:bodyPr>
            <a:normAutofit/>
          </a:bodyPr>
          <a:lstStyle/>
          <a:p>
            <a:r>
              <a:rPr lang="en-US" sz="3600" dirty="0"/>
              <a:t>Standard 18</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10</a:t>
            </a:fld>
            <a:endParaRPr lang="en-US"/>
          </a:p>
        </p:txBody>
      </p:sp>
      <p:sp>
        <p:nvSpPr>
          <p:cNvPr id="7" name="Title 3">
            <a:extLst>
              <a:ext uri="{FF2B5EF4-FFF2-40B4-BE49-F238E27FC236}">
                <a16:creationId xmlns:a16="http://schemas.microsoft.com/office/drawing/2014/main" id="{7F1372E1-72E0-5747-8BE7-6906DAE52F7C}"/>
              </a:ext>
            </a:extLst>
          </p:cNvPr>
          <p:cNvSpPr txBox="1">
            <a:spLocks/>
          </p:cNvSpPr>
          <p:nvPr/>
        </p:nvSpPr>
        <p:spPr>
          <a:xfrm>
            <a:off x="796635" y="3158760"/>
            <a:ext cx="9144000" cy="8436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sz="3600" dirty="0"/>
              <a:t>Standard 19</a:t>
            </a:r>
          </a:p>
        </p:txBody>
      </p:sp>
      <p:sp>
        <p:nvSpPr>
          <p:cNvPr id="8" name="Content Placeholder 1">
            <a:extLst>
              <a:ext uri="{FF2B5EF4-FFF2-40B4-BE49-F238E27FC236}">
                <a16:creationId xmlns:a16="http://schemas.microsoft.com/office/drawing/2014/main" id="{59A21AF7-AAA4-DA4F-85A6-3AC531B2D0B6}"/>
              </a:ext>
            </a:extLst>
          </p:cNvPr>
          <p:cNvSpPr txBox="1">
            <a:spLocks/>
          </p:cNvSpPr>
          <p:nvPr/>
        </p:nvSpPr>
        <p:spPr>
          <a:xfrm>
            <a:off x="796635" y="4136756"/>
            <a:ext cx="10515600" cy="1274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revision to the commentary further clarifies the intent of the requirement of the standard. </a:t>
            </a:r>
          </a:p>
        </p:txBody>
      </p:sp>
    </p:spTree>
    <p:extLst>
      <p:ext uri="{BB962C8B-B14F-4D97-AF65-F5344CB8AC3E}">
        <p14:creationId xmlns:p14="http://schemas.microsoft.com/office/powerpoint/2010/main" val="212307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796635" y="1703962"/>
            <a:ext cx="10515600" cy="1707908"/>
          </a:xfrm>
        </p:spPr>
        <p:txBody>
          <a:bodyPr>
            <a:normAutofit/>
          </a:bodyPr>
          <a:lstStyle/>
          <a:p>
            <a:r>
              <a:rPr lang="en-US" dirty="0"/>
              <a:t>The </a:t>
            </a:r>
            <a:r>
              <a:rPr lang="en-US" dirty="0" smtClean="0"/>
              <a:t>Essential </a:t>
            </a:r>
            <a:r>
              <a:rPr lang="en-US" dirty="0"/>
              <a:t>Element revision was made in response to public comments that exam adaptation is not limited to language translation. </a:t>
            </a:r>
          </a:p>
          <a:p>
            <a:r>
              <a:rPr lang="en-US" dirty="0"/>
              <a:t>The revision to commentary is to clarify the definition of DIF, which does not appear in the </a:t>
            </a:r>
            <a:r>
              <a:rPr lang="en-US" i="1" dirty="0"/>
              <a:t>Basic guide to credentialing </a:t>
            </a:r>
            <a:r>
              <a:rPr lang="en-US" i="1" dirty="0" smtClean="0"/>
              <a:t>terminology, 2</a:t>
            </a:r>
            <a:r>
              <a:rPr lang="en-US" i="1" baseline="30000" dirty="0" smtClean="0"/>
              <a:t>nd</a:t>
            </a:r>
            <a:r>
              <a:rPr lang="en-US" i="1" dirty="0" smtClean="0"/>
              <a:t> edition</a:t>
            </a:r>
            <a:r>
              <a:rPr lang="en-US" dirty="0" smtClean="0"/>
              <a:t>.</a:t>
            </a:r>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Resource for NCCA Standards Revision Public Comment Period</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27810" y="807542"/>
            <a:ext cx="9144000" cy="843655"/>
          </a:xfrm>
        </p:spPr>
        <p:txBody>
          <a:bodyPr>
            <a:normAutofit/>
          </a:bodyPr>
          <a:lstStyle/>
          <a:p>
            <a:r>
              <a:rPr lang="en-US" dirty="0"/>
              <a:t>Standard 20</a:t>
            </a:r>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dirty="0"/>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11</a:t>
            </a:fld>
            <a:endParaRPr lang="en-US"/>
          </a:p>
        </p:txBody>
      </p:sp>
      <p:sp>
        <p:nvSpPr>
          <p:cNvPr id="7" name="Title 3">
            <a:extLst>
              <a:ext uri="{FF2B5EF4-FFF2-40B4-BE49-F238E27FC236}">
                <a16:creationId xmlns:a16="http://schemas.microsoft.com/office/drawing/2014/main" id="{7F1372E1-72E0-5747-8BE7-6906DAE52F7C}"/>
              </a:ext>
            </a:extLst>
          </p:cNvPr>
          <p:cNvSpPr txBox="1">
            <a:spLocks/>
          </p:cNvSpPr>
          <p:nvPr/>
        </p:nvSpPr>
        <p:spPr>
          <a:xfrm>
            <a:off x="790437" y="3411870"/>
            <a:ext cx="10799896" cy="11894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sz="3400" dirty="0" smtClean="0"/>
              <a:t>Standard 21</a:t>
            </a:r>
            <a:endParaRPr lang="en-US" sz="3400" dirty="0"/>
          </a:p>
        </p:txBody>
      </p:sp>
      <p:sp>
        <p:nvSpPr>
          <p:cNvPr id="8" name="Content Placeholder 1">
            <a:extLst>
              <a:ext uri="{FF2B5EF4-FFF2-40B4-BE49-F238E27FC236}">
                <a16:creationId xmlns:a16="http://schemas.microsoft.com/office/drawing/2014/main" id="{59A21AF7-AAA4-DA4F-85A6-3AC531B2D0B6}"/>
              </a:ext>
            </a:extLst>
          </p:cNvPr>
          <p:cNvSpPr txBox="1">
            <a:spLocks/>
          </p:cNvSpPr>
          <p:nvPr/>
        </p:nvSpPr>
        <p:spPr>
          <a:xfrm>
            <a:off x="796635" y="4664014"/>
            <a:ext cx="10515600" cy="1082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Accepted revision proposed through public comments as a concise alternative to original revision.</a:t>
            </a:r>
          </a:p>
        </p:txBody>
      </p:sp>
    </p:spTree>
    <p:extLst>
      <p:ext uri="{BB962C8B-B14F-4D97-AF65-F5344CB8AC3E}">
        <p14:creationId xmlns:p14="http://schemas.microsoft.com/office/powerpoint/2010/main" val="156276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21AF7-AAA4-DA4F-85A6-3AC531B2D0B6}"/>
              </a:ext>
            </a:extLst>
          </p:cNvPr>
          <p:cNvSpPr>
            <a:spLocks noGrp="1"/>
          </p:cNvSpPr>
          <p:nvPr>
            <p:ph idx="1"/>
          </p:nvPr>
        </p:nvSpPr>
        <p:spPr>
          <a:xfrm>
            <a:off x="827810" y="2294622"/>
            <a:ext cx="10515600" cy="776994"/>
          </a:xfrm>
        </p:spPr>
        <p:txBody>
          <a:bodyPr/>
          <a:lstStyle/>
          <a:p>
            <a:pPr marL="0" indent="0">
              <a:buNone/>
            </a:pPr>
            <a:r>
              <a:rPr lang="en-US" dirty="0" smtClean="0"/>
              <a:t>Accepted revision proposed </a:t>
            </a:r>
            <a:r>
              <a:rPr lang="en-US" dirty="0"/>
              <a:t>through public </a:t>
            </a:r>
            <a:r>
              <a:rPr lang="en-US" dirty="0" smtClean="0"/>
              <a:t>comments to include additional examples under suggested evidence. </a:t>
            </a:r>
            <a:endParaRPr lang="en-US" dirty="0"/>
          </a:p>
        </p:txBody>
      </p:sp>
      <p:sp>
        <p:nvSpPr>
          <p:cNvPr id="3" name="Text Placeholder 2">
            <a:extLst>
              <a:ext uri="{FF2B5EF4-FFF2-40B4-BE49-F238E27FC236}">
                <a16:creationId xmlns:a16="http://schemas.microsoft.com/office/drawing/2014/main" id="{1581BF11-9978-764F-9699-DA7C3E87E3DC}"/>
              </a:ext>
            </a:extLst>
          </p:cNvPr>
          <p:cNvSpPr>
            <a:spLocks noGrp="1"/>
          </p:cNvSpPr>
          <p:nvPr>
            <p:ph type="body" sz="quarter" idx="13"/>
          </p:nvPr>
        </p:nvSpPr>
        <p:spPr/>
        <p:txBody>
          <a:bodyPr/>
          <a:lstStyle/>
          <a:p>
            <a:r>
              <a:rPr lang="en-US" dirty="0"/>
              <a:t>Resource for NCCA Standards Revision Public Comment Period</a:t>
            </a:r>
          </a:p>
        </p:txBody>
      </p:sp>
      <p:sp>
        <p:nvSpPr>
          <p:cNvPr id="4" name="Title 3">
            <a:extLst>
              <a:ext uri="{FF2B5EF4-FFF2-40B4-BE49-F238E27FC236}">
                <a16:creationId xmlns:a16="http://schemas.microsoft.com/office/drawing/2014/main" id="{7F1372E1-72E0-5747-8BE7-6906DAE52F7C}"/>
              </a:ext>
            </a:extLst>
          </p:cNvPr>
          <p:cNvSpPr>
            <a:spLocks noGrp="1"/>
          </p:cNvSpPr>
          <p:nvPr>
            <p:ph type="ctrTitle"/>
          </p:nvPr>
        </p:nvSpPr>
        <p:spPr>
          <a:xfrm>
            <a:off x="800100" y="1261541"/>
            <a:ext cx="9144000" cy="843655"/>
          </a:xfrm>
        </p:spPr>
        <p:txBody>
          <a:bodyPr>
            <a:normAutofit/>
          </a:bodyPr>
          <a:lstStyle/>
          <a:p>
            <a:r>
              <a:rPr lang="en-US" dirty="0" smtClean="0"/>
              <a:t>Standard 22</a:t>
            </a:r>
            <a:endParaRPr lang="en-US" dirty="0"/>
          </a:p>
        </p:txBody>
      </p:sp>
      <p:sp>
        <p:nvSpPr>
          <p:cNvPr id="5" name="Footer Placeholder 4">
            <a:extLst>
              <a:ext uri="{FF2B5EF4-FFF2-40B4-BE49-F238E27FC236}">
                <a16:creationId xmlns:a16="http://schemas.microsoft.com/office/drawing/2014/main" id="{2FE13A26-71DE-1745-91CF-4E9D79583990}"/>
              </a:ext>
            </a:extLst>
          </p:cNvPr>
          <p:cNvSpPr>
            <a:spLocks noGrp="1"/>
          </p:cNvSpPr>
          <p:nvPr>
            <p:ph type="ftr" sz="quarter" idx="11"/>
          </p:nvPr>
        </p:nvSpPr>
        <p:spPr/>
        <p:txBody>
          <a:bodyPr/>
          <a:lstStyle/>
          <a:p>
            <a:r>
              <a:rPr lang="en-US"/>
              <a:t>credentialingexcellence.org</a:t>
            </a:r>
          </a:p>
        </p:txBody>
      </p:sp>
      <p:sp>
        <p:nvSpPr>
          <p:cNvPr id="6" name="Slide Number Placeholder 5">
            <a:extLst>
              <a:ext uri="{FF2B5EF4-FFF2-40B4-BE49-F238E27FC236}">
                <a16:creationId xmlns:a16="http://schemas.microsoft.com/office/drawing/2014/main" id="{50C36DF1-906E-6945-84A6-A40F9C35009C}"/>
              </a:ext>
            </a:extLst>
          </p:cNvPr>
          <p:cNvSpPr>
            <a:spLocks noGrp="1"/>
          </p:cNvSpPr>
          <p:nvPr>
            <p:ph type="sldNum" sz="quarter" idx="12"/>
          </p:nvPr>
        </p:nvSpPr>
        <p:spPr/>
        <p:txBody>
          <a:bodyPr/>
          <a:lstStyle/>
          <a:p>
            <a:fld id="{BDB56F39-0D4F-FF43-B26D-4D2D0DCA94E7}" type="slidenum">
              <a:rPr lang="en-US" smtClean="0"/>
              <a:t>12</a:t>
            </a:fld>
            <a:endParaRPr lang="en-US"/>
          </a:p>
        </p:txBody>
      </p:sp>
      <p:sp>
        <p:nvSpPr>
          <p:cNvPr id="8" name="Title 3">
            <a:extLst>
              <a:ext uri="{FF2B5EF4-FFF2-40B4-BE49-F238E27FC236}">
                <a16:creationId xmlns:a16="http://schemas.microsoft.com/office/drawing/2014/main" id="{7F1372E1-72E0-5747-8BE7-6906DAE52F7C}"/>
              </a:ext>
            </a:extLst>
          </p:cNvPr>
          <p:cNvSpPr txBox="1">
            <a:spLocks/>
          </p:cNvSpPr>
          <p:nvPr/>
        </p:nvSpPr>
        <p:spPr>
          <a:xfrm>
            <a:off x="827810" y="3538919"/>
            <a:ext cx="9144000" cy="84365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smtClean="0"/>
              <a:t>Standard 23</a:t>
            </a:r>
            <a:endParaRPr lang="en-US" dirty="0"/>
          </a:p>
        </p:txBody>
      </p:sp>
      <p:sp>
        <p:nvSpPr>
          <p:cNvPr id="9" name="Text Placeholder 5">
            <a:extLst>
              <a:ext uri="{FF2B5EF4-FFF2-40B4-BE49-F238E27FC236}">
                <a16:creationId xmlns:a16="http://schemas.microsoft.com/office/drawing/2014/main" id="{7FB343FE-CDBF-D94C-A034-0C8EFDFC72BC}"/>
              </a:ext>
            </a:extLst>
          </p:cNvPr>
          <p:cNvSpPr txBox="1">
            <a:spLocks/>
          </p:cNvSpPr>
          <p:nvPr/>
        </p:nvSpPr>
        <p:spPr>
          <a:xfrm>
            <a:off x="839788" y="4572000"/>
            <a:ext cx="10092755" cy="12969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Added </a:t>
            </a:r>
            <a:r>
              <a:rPr lang="en-US" sz="2400" dirty="0" smtClean="0"/>
              <a:t>a commentary </a:t>
            </a:r>
            <a:r>
              <a:rPr lang="en-US" sz="2400" dirty="0"/>
              <a:t>that includes suggested evidence. This is consistent with suggested evidence commentary available for all other standards. </a:t>
            </a:r>
          </a:p>
        </p:txBody>
      </p:sp>
    </p:spTree>
    <p:extLst>
      <p:ext uri="{BB962C8B-B14F-4D97-AF65-F5344CB8AC3E}">
        <p14:creationId xmlns:p14="http://schemas.microsoft.com/office/powerpoint/2010/main" val="372806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11F90D-C814-B849-ABCF-48EDD79F5729}"/>
              </a:ext>
            </a:extLst>
          </p:cNvPr>
          <p:cNvSpPr>
            <a:spLocks noGrp="1"/>
          </p:cNvSpPr>
          <p:nvPr>
            <p:ph type="ftr" sz="quarter" idx="11"/>
          </p:nvPr>
        </p:nvSpPr>
        <p:spPr/>
        <p:txBody>
          <a:bodyPr/>
          <a:lstStyle/>
          <a:p>
            <a:r>
              <a:rPr lang="en-US"/>
              <a:t>credentialingexcellence.org</a:t>
            </a:r>
          </a:p>
        </p:txBody>
      </p:sp>
      <p:sp>
        <p:nvSpPr>
          <p:cNvPr id="5" name="Slide Number Placeholder 4">
            <a:extLst>
              <a:ext uri="{FF2B5EF4-FFF2-40B4-BE49-F238E27FC236}">
                <a16:creationId xmlns:a16="http://schemas.microsoft.com/office/drawing/2014/main" id="{ED7D57AF-2A4E-7B4C-A903-656DE8155276}"/>
              </a:ext>
            </a:extLst>
          </p:cNvPr>
          <p:cNvSpPr>
            <a:spLocks noGrp="1"/>
          </p:cNvSpPr>
          <p:nvPr>
            <p:ph type="sldNum" sz="quarter" idx="12"/>
          </p:nvPr>
        </p:nvSpPr>
        <p:spPr/>
        <p:txBody>
          <a:bodyPr/>
          <a:lstStyle/>
          <a:p>
            <a:fld id="{BDB56F39-0D4F-FF43-B26D-4D2D0DCA94E7}" type="slidenum">
              <a:rPr lang="en-US" smtClean="0"/>
              <a:t>13</a:t>
            </a:fld>
            <a:endParaRPr lang="en-US"/>
          </a:p>
        </p:txBody>
      </p:sp>
    </p:spTree>
    <p:extLst>
      <p:ext uri="{BB962C8B-B14F-4D97-AF65-F5344CB8AC3E}">
        <p14:creationId xmlns:p14="http://schemas.microsoft.com/office/powerpoint/2010/main" val="311562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89D04E-26A5-A647-92CD-13ED19602146}"/>
              </a:ext>
            </a:extLst>
          </p:cNvPr>
          <p:cNvSpPr>
            <a:spLocks noGrp="1"/>
          </p:cNvSpPr>
          <p:nvPr>
            <p:ph type="ftr" sz="quarter" idx="11"/>
          </p:nvPr>
        </p:nvSpPr>
        <p:spPr/>
        <p:txBody>
          <a:bodyPr/>
          <a:lstStyle/>
          <a:p>
            <a:r>
              <a:rPr lang="en-US"/>
              <a:t>credentialingexcellence.org</a:t>
            </a:r>
          </a:p>
        </p:txBody>
      </p:sp>
      <p:sp>
        <p:nvSpPr>
          <p:cNvPr id="4" name="Slide Number Placeholder 3">
            <a:extLst>
              <a:ext uri="{FF2B5EF4-FFF2-40B4-BE49-F238E27FC236}">
                <a16:creationId xmlns:a16="http://schemas.microsoft.com/office/drawing/2014/main" id="{377BF776-A953-9D49-A4C8-7FF4AC4B271F}"/>
              </a:ext>
            </a:extLst>
          </p:cNvPr>
          <p:cNvSpPr>
            <a:spLocks noGrp="1"/>
          </p:cNvSpPr>
          <p:nvPr>
            <p:ph type="sldNum" sz="quarter" idx="12"/>
          </p:nvPr>
        </p:nvSpPr>
        <p:spPr/>
        <p:txBody>
          <a:bodyPr/>
          <a:lstStyle/>
          <a:p>
            <a:fld id="{BDB56F39-0D4F-FF43-B26D-4D2D0DCA94E7}" type="slidenum">
              <a:rPr lang="en-US" smtClean="0"/>
              <a:t>2</a:t>
            </a:fld>
            <a:endParaRPr lang="en-US"/>
          </a:p>
        </p:txBody>
      </p:sp>
      <p:sp>
        <p:nvSpPr>
          <p:cNvPr id="5" name="Title 4">
            <a:extLst>
              <a:ext uri="{FF2B5EF4-FFF2-40B4-BE49-F238E27FC236}">
                <a16:creationId xmlns:a16="http://schemas.microsoft.com/office/drawing/2014/main" id="{A079FCE1-F855-7642-B016-4B86E9DA2952}"/>
              </a:ext>
            </a:extLst>
          </p:cNvPr>
          <p:cNvSpPr>
            <a:spLocks noGrp="1"/>
          </p:cNvSpPr>
          <p:nvPr>
            <p:ph type="title"/>
          </p:nvPr>
        </p:nvSpPr>
        <p:spPr>
          <a:xfrm>
            <a:off x="827810" y="1031360"/>
            <a:ext cx="3932237" cy="1105786"/>
          </a:xfrm>
        </p:spPr>
        <p:txBody>
          <a:bodyPr>
            <a:normAutofit/>
          </a:bodyPr>
          <a:lstStyle/>
          <a:p>
            <a:r>
              <a:rPr lang="en-US" sz="3600" dirty="0">
                <a:solidFill>
                  <a:srgbClr val="00BED6"/>
                </a:solidFill>
              </a:rPr>
              <a:t>Standard 1</a:t>
            </a:r>
          </a:p>
        </p:txBody>
      </p:sp>
      <p:sp>
        <p:nvSpPr>
          <p:cNvPr id="6" name="Text Placeholder 5">
            <a:extLst>
              <a:ext uri="{FF2B5EF4-FFF2-40B4-BE49-F238E27FC236}">
                <a16:creationId xmlns:a16="http://schemas.microsoft.com/office/drawing/2014/main" id="{7FB343FE-CDBF-D94C-A034-0C8EFDFC72BC}"/>
              </a:ext>
            </a:extLst>
          </p:cNvPr>
          <p:cNvSpPr>
            <a:spLocks noGrp="1"/>
          </p:cNvSpPr>
          <p:nvPr>
            <p:ph type="body" sz="half" idx="2"/>
          </p:nvPr>
        </p:nvSpPr>
        <p:spPr>
          <a:xfrm>
            <a:off x="839788" y="2404859"/>
            <a:ext cx="5076562" cy="3349072"/>
          </a:xfrm>
        </p:spPr>
        <p:txBody>
          <a:bodyPr>
            <a:noAutofit/>
          </a:bodyPr>
          <a:lstStyle/>
          <a:p>
            <a:r>
              <a:rPr lang="en-US" sz="2400" dirty="0"/>
              <a:t>The current revisions were made as a response to public comments requesting additional clarity.</a:t>
            </a:r>
          </a:p>
        </p:txBody>
      </p:sp>
      <p:sp>
        <p:nvSpPr>
          <p:cNvPr id="7" name="Text Placeholder 6">
            <a:extLst>
              <a:ext uri="{FF2B5EF4-FFF2-40B4-BE49-F238E27FC236}">
                <a16:creationId xmlns:a16="http://schemas.microsoft.com/office/drawing/2014/main" id="{C032D304-893F-F944-9F7A-9908A30FE9BE}"/>
              </a:ext>
            </a:extLst>
          </p:cNvPr>
          <p:cNvSpPr>
            <a:spLocks noGrp="1"/>
          </p:cNvSpPr>
          <p:nvPr>
            <p:ph type="body" sz="quarter" idx="13"/>
          </p:nvPr>
        </p:nvSpPr>
        <p:spPr/>
        <p:txBody>
          <a:bodyPr/>
          <a:lstStyle/>
          <a:p>
            <a:r>
              <a:rPr lang="en-US" dirty="0"/>
              <a:t>Resource for NCCA Standards Revision Public Comment Period</a:t>
            </a:r>
          </a:p>
        </p:txBody>
      </p:sp>
      <p:pic>
        <p:nvPicPr>
          <p:cNvPr id="10" name="Picture 9"/>
          <p:cNvPicPr>
            <a:picLocks noChangeAspect="1"/>
          </p:cNvPicPr>
          <p:nvPr/>
        </p:nvPicPr>
        <p:blipFill rotWithShape="1">
          <a:blip r:embed="rId2"/>
          <a:srcRect l="1" r="686"/>
          <a:stretch/>
        </p:blipFill>
        <p:spPr>
          <a:xfrm>
            <a:off x="6211652" y="891735"/>
            <a:ext cx="5420368" cy="1847850"/>
          </a:xfrm>
          <a:prstGeom prst="rect">
            <a:avLst/>
          </a:prstGeom>
          <a:solidFill>
            <a:srgbClr val="00BC70"/>
          </a:solidFill>
          <a:ln>
            <a:noFill/>
          </a:ln>
        </p:spPr>
      </p:pic>
      <p:sp>
        <p:nvSpPr>
          <p:cNvPr id="11" name="Rectangle 10"/>
          <p:cNvSpPr/>
          <p:nvPr/>
        </p:nvSpPr>
        <p:spPr>
          <a:xfrm>
            <a:off x="7639252" y="3179135"/>
            <a:ext cx="3992768" cy="2689853"/>
          </a:xfrm>
          <a:prstGeom prst="rect">
            <a:avLst/>
          </a:prstGeom>
          <a:solidFill>
            <a:srgbClr val="00BC70"/>
          </a:solidFill>
          <a:ln>
            <a:solidFill>
              <a:srgbClr val="00B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67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89D04E-26A5-A647-92CD-13ED19602146}"/>
              </a:ext>
            </a:extLst>
          </p:cNvPr>
          <p:cNvSpPr>
            <a:spLocks noGrp="1"/>
          </p:cNvSpPr>
          <p:nvPr>
            <p:ph type="ftr" sz="quarter" idx="11"/>
          </p:nvPr>
        </p:nvSpPr>
        <p:spPr/>
        <p:txBody>
          <a:bodyPr/>
          <a:lstStyle/>
          <a:p>
            <a:r>
              <a:rPr lang="en-US"/>
              <a:t>credentialingexcellence.org</a:t>
            </a:r>
          </a:p>
        </p:txBody>
      </p:sp>
      <p:sp>
        <p:nvSpPr>
          <p:cNvPr id="4" name="Slide Number Placeholder 3">
            <a:extLst>
              <a:ext uri="{FF2B5EF4-FFF2-40B4-BE49-F238E27FC236}">
                <a16:creationId xmlns:a16="http://schemas.microsoft.com/office/drawing/2014/main" id="{377BF776-A953-9D49-A4C8-7FF4AC4B271F}"/>
              </a:ext>
            </a:extLst>
          </p:cNvPr>
          <p:cNvSpPr>
            <a:spLocks noGrp="1"/>
          </p:cNvSpPr>
          <p:nvPr>
            <p:ph type="sldNum" sz="quarter" idx="12"/>
          </p:nvPr>
        </p:nvSpPr>
        <p:spPr/>
        <p:txBody>
          <a:bodyPr/>
          <a:lstStyle/>
          <a:p>
            <a:fld id="{BDB56F39-0D4F-FF43-B26D-4D2D0DCA94E7}" type="slidenum">
              <a:rPr lang="en-US" smtClean="0"/>
              <a:t>3</a:t>
            </a:fld>
            <a:endParaRPr lang="en-US"/>
          </a:p>
        </p:txBody>
      </p:sp>
      <p:sp>
        <p:nvSpPr>
          <p:cNvPr id="5" name="Title 4">
            <a:extLst>
              <a:ext uri="{FF2B5EF4-FFF2-40B4-BE49-F238E27FC236}">
                <a16:creationId xmlns:a16="http://schemas.microsoft.com/office/drawing/2014/main" id="{A079FCE1-F855-7642-B016-4B86E9DA2952}"/>
              </a:ext>
            </a:extLst>
          </p:cNvPr>
          <p:cNvSpPr>
            <a:spLocks noGrp="1"/>
          </p:cNvSpPr>
          <p:nvPr>
            <p:ph type="title"/>
          </p:nvPr>
        </p:nvSpPr>
        <p:spPr>
          <a:xfrm>
            <a:off x="839788" y="961076"/>
            <a:ext cx="3932237" cy="1600200"/>
          </a:xfrm>
        </p:spPr>
        <p:txBody>
          <a:bodyPr/>
          <a:lstStyle/>
          <a:p>
            <a:r>
              <a:rPr lang="en-US" sz="3600" dirty="0">
                <a:solidFill>
                  <a:srgbClr val="00BED6"/>
                </a:solidFill>
              </a:rPr>
              <a:t>Standard</a:t>
            </a:r>
            <a:r>
              <a:rPr lang="en-US" dirty="0">
                <a:solidFill>
                  <a:srgbClr val="00BED6"/>
                </a:solidFill>
              </a:rPr>
              <a:t> 3</a:t>
            </a:r>
          </a:p>
        </p:txBody>
      </p:sp>
      <p:sp>
        <p:nvSpPr>
          <p:cNvPr id="6" name="Text Placeholder 5">
            <a:extLst>
              <a:ext uri="{FF2B5EF4-FFF2-40B4-BE49-F238E27FC236}">
                <a16:creationId xmlns:a16="http://schemas.microsoft.com/office/drawing/2014/main" id="{7FB343FE-CDBF-D94C-A034-0C8EFDFC72BC}"/>
              </a:ext>
            </a:extLst>
          </p:cNvPr>
          <p:cNvSpPr>
            <a:spLocks noGrp="1"/>
          </p:cNvSpPr>
          <p:nvPr>
            <p:ph type="body" sz="half" idx="2"/>
          </p:nvPr>
        </p:nvSpPr>
        <p:spPr>
          <a:xfrm>
            <a:off x="839788" y="2849526"/>
            <a:ext cx="5371864" cy="3019462"/>
          </a:xfrm>
        </p:spPr>
        <p:txBody>
          <a:bodyPr>
            <a:noAutofit/>
          </a:bodyPr>
          <a:lstStyle/>
          <a:p>
            <a:r>
              <a:rPr lang="en-US" sz="2400" dirty="0"/>
              <a:t>The Main Committee received feedback during the first public comment period requesting additional clarity regarding the term “conflict of interest” in Standard 3. The proposed revision was made to provide additional clarity without altering the original intent of the standard. </a:t>
            </a:r>
          </a:p>
        </p:txBody>
      </p:sp>
      <p:sp>
        <p:nvSpPr>
          <p:cNvPr id="7" name="Text Placeholder 6">
            <a:extLst>
              <a:ext uri="{FF2B5EF4-FFF2-40B4-BE49-F238E27FC236}">
                <a16:creationId xmlns:a16="http://schemas.microsoft.com/office/drawing/2014/main" id="{C032D304-893F-F944-9F7A-9908A30FE9BE}"/>
              </a:ext>
            </a:extLst>
          </p:cNvPr>
          <p:cNvSpPr>
            <a:spLocks noGrp="1"/>
          </p:cNvSpPr>
          <p:nvPr>
            <p:ph type="body" sz="quarter" idx="13"/>
          </p:nvPr>
        </p:nvSpPr>
        <p:spPr/>
        <p:txBody>
          <a:bodyPr/>
          <a:lstStyle/>
          <a:p>
            <a:r>
              <a:rPr lang="en-US" dirty="0"/>
              <a:t>Resource for NCCA Standards Revision Public Comment Period</a:t>
            </a:r>
          </a:p>
        </p:txBody>
      </p:sp>
      <p:pic>
        <p:nvPicPr>
          <p:cNvPr id="13" name="Picture 12"/>
          <p:cNvPicPr>
            <a:picLocks noChangeAspect="1"/>
          </p:cNvPicPr>
          <p:nvPr/>
        </p:nvPicPr>
        <p:blipFill rotWithShape="1">
          <a:blip r:embed="rId3"/>
          <a:srcRect l="1" r="686"/>
          <a:stretch/>
        </p:blipFill>
        <p:spPr>
          <a:xfrm>
            <a:off x="6211652" y="891735"/>
            <a:ext cx="5420368" cy="1847850"/>
          </a:xfrm>
          <a:prstGeom prst="rect">
            <a:avLst/>
          </a:prstGeom>
        </p:spPr>
      </p:pic>
      <p:sp>
        <p:nvSpPr>
          <p:cNvPr id="15" name="Rectangle 14"/>
          <p:cNvSpPr/>
          <p:nvPr/>
        </p:nvSpPr>
        <p:spPr>
          <a:xfrm>
            <a:off x="7639252" y="3179135"/>
            <a:ext cx="3992768" cy="2689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9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8497447-C2CF-764C-845E-CB87E247F03E}"/>
              </a:ext>
            </a:extLst>
          </p:cNvPr>
          <p:cNvPicPr>
            <a:picLocks noGrp="1" noChangeAspect="1"/>
          </p:cNvPicPr>
          <p:nvPr>
            <p:ph type="pic" idx="1"/>
          </p:nvPr>
        </p:nvPicPr>
        <p:blipFill rotWithShape="1">
          <a:blip r:embed="rId2"/>
          <a:srcRect l="8280" t="933" b="2268"/>
          <a:stretch/>
        </p:blipFill>
        <p:spPr>
          <a:xfrm>
            <a:off x="5183188" y="928913"/>
            <a:ext cx="7008812" cy="4932137"/>
          </a:xfrm>
        </p:spPr>
      </p:pic>
      <p:sp>
        <p:nvSpPr>
          <p:cNvPr id="3" name="Footer Placeholder 2">
            <a:extLst>
              <a:ext uri="{FF2B5EF4-FFF2-40B4-BE49-F238E27FC236}">
                <a16:creationId xmlns:a16="http://schemas.microsoft.com/office/drawing/2014/main" id="{DD89D04E-26A5-A647-92CD-13ED19602146}"/>
              </a:ext>
            </a:extLst>
          </p:cNvPr>
          <p:cNvSpPr>
            <a:spLocks noGrp="1"/>
          </p:cNvSpPr>
          <p:nvPr>
            <p:ph type="ftr" sz="quarter" idx="11"/>
          </p:nvPr>
        </p:nvSpPr>
        <p:spPr/>
        <p:txBody>
          <a:bodyPr/>
          <a:lstStyle/>
          <a:p>
            <a:r>
              <a:rPr lang="en-US"/>
              <a:t>credentialingexcellence.org</a:t>
            </a:r>
          </a:p>
        </p:txBody>
      </p:sp>
      <p:sp>
        <p:nvSpPr>
          <p:cNvPr id="4" name="Slide Number Placeholder 3">
            <a:extLst>
              <a:ext uri="{FF2B5EF4-FFF2-40B4-BE49-F238E27FC236}">
                <a16:creationId xmlns:a16="http://schemas.microsoft.com/office/drawing/2014/main" id="{377BF776-A953-9D49-A4C8-7FF4AC4B271F}"/>
              </a:ext>
            </a:extLst>
          </p:cNvPr>
          <p:cNvSpPr>
            <a:spLocks noGrp="1"/>
          </p:cNvSpPr>
          <p:nvPr>
            <p:ph type="sldNum" sz="quarter" idx="12"/>
          </p:nvPr>
        </p:nvSpPr>
        <p:spPr/>
        <p:txBody>
          <a:bodyPr/>
          <a:lstStyle/>
          <a:p>
            <a:fld id="{BDB56F39-0D4F-FF43-B26D-4D2D0DCA94E7}" type="slidenum">
              <a:rPr lang="en-US" smtClean="0"/>
              <a:t>4</a:t>
            </a:fld>
            <a:endParaRPr lang="en-US"/>
          </a:p>
        </p:txBody>
      </p:sp>
      <p:sp>
        <p:nvSpPr>
          <p:cNvPr id="5" name="Title 4">
            <a:extLst>
              <a:ext uri="{FF2B5EF4-FFF2-40B4-BE49-F238E27FC236}">
                <a16:creationId xmlns:a16="http://schemas.microsoft.com/office/drawing/2014/main" id="{A079FCE1-F855-7642-B016-4B86E9DA2952}"/>
              </a:ext>
            </a:extLst>
          </p:cNvPr>
          <p:cNvSpPr>
            <a:spLocks noGrp="1"/>
          </p:cNvSpPr>
          <p:nvPr>
            <p:ph type="title"/>
          </p:nvPr>
        </p:nvSpPr>
        <p:spPr>
          <a:xfrm>
            <a:off x="839788" y="1680210"/>
            <a:ext cx="3932237" cy="1041725"/>
          </a:xfrm>
        </p:spPr>
        <p:txBody>
          <a:bodyPr>
            <a:normAutofit/>
          </a:bodyPr>
          <a:lstStyle/>
          <a:p>
            <a:r>
              <a:rPr lang="en-US" sz="3600" dirty="0">
                <a:solidFill>
                  <a:srgbClr val="00BED6"/>
                </a:solidFill>
              </a:rPr>
              <a:t>Standard 5</a:t>
            </a:r>
          </a:p>
        </p:txBody>
      </p:sp>
      <p:sp>
        <p:nvSpPr>
          <p:cNvPr id="6" name="Text Placeholder 5">
            <a:extLst>
              <a:ext uri="{FF2B5EF4-FFF2-40B4-BE49-F238E27FC236}">
                <a16:creationId xmlns:a16="http://schemas.microsoft.com/office/drawing/2014/main" id="{7FB343FE-CDBF-D94C-A034-0C8EFDFC72BC}"/>
              </a:ext>
            </a:extLst>
          </p:cNvPr>
          <p:cNvSpPr>
            <a:spLocks noGrp="1"/>
          </p:cNvSpPr>
          <p:nvPr>
            <p:ph type="body" sz="half" idx="2"/>
          </p:nvPr>
        </p:nvSpPr>
        <p:spPr>
          <a:xfrm>
            <a:off x="839788" y="2987749"/>
            <a:ext cx="3932237" cy="2881239"/>
          </a:xfrm>
        </p:spPr>
        <p:txBody>
          <a:bodyPr>
            <a:normAutofit/>
          </a:bodyPr>
          <a:lstStyle/>
          <a:p>
            <a:r>
              <a:rPr lang="en-US" sz="2400" dirty="0"/>
              <a:t>The revision reflects a broader statement to encompass various types of </a:t>
            </a:r>
            <a:r>
              <a:rPr lang="en-US" sz="2400" dirty="0" smtClean="0"/>
              <a:t>personnel </a:t>
            </a:r>
            <a:r>
              <a:rPr lang="en-US" sz="2400" dirty="0"/>
              <a:t>(i.e., employees, contractors, vendors).</a:t>
            </a:r>
          </a:p>
        </p:txBody>
      </p:sp>
      <p:sp>
        <p:nvSpPr>
          <p:cNvPr id="7" name="Text Placeholder 6">
            <a:extLst>
              <a:ext uri="{FF2B5EF4-FFF2-40B4-BE49-F238E27FC236}">
                <a16:creationId xmlns:a16="http://schemas.microsoft.com/office/drawing/2014/main" id="{C032D304-893F-F944-9F7A-9908A30FE9BE}"/>
              </a:ext>
            </a:extLst>
          </p:cNvPr>
          <p:cNvSpPr>
            <a:spLocks noGrp="1"/>
          </p:cNvSpPr>
          <p:nvPr>
            <p:ph type="body" sz="quarter" idx="13"/>
          </p:nvPr>
        </p:nvSpPr>
        <p:spPr/>
        <p:txBody>
          <a:bodyPr/>
          <a:lstStyle/>
          <a:p>
            <a:r>
              <a:rPr lang="en-US" dirty="0"/>
              <a:t>Resource for NCCA Standards Revision Public Comment Period</a:t>
            </a:r>
          </a:p>
        </p:txBody>
      </p:sp>
    </p:spTree>
    <p:extLst>
      <p:ext uri="{BB962C8B-B14F-4D97-AF65-F5344CB8AC3E}">
        <p14:creationId xmlns:p14="http://schemas.microsoft.com/office/powerpoint/2010/main" val="417282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89D04E-26A5-A647-92CD-13ED19602146}"/>
              </a:ext>
            </a:extLst>
          </p:cNvPr>
          <p:cNvSpPr>
            <a:spLocks noGrp="1"/>
          </p:cNvSpPr>
          <p:nvPr>
            <p:ph type="ftr" sz="quarter" idx="11"/>
          </p:nvPr>
        </p:nvSpPr>
        <p:spPr/>
        <p:txBody>
          <a:bodyPr/>
          <a:lstStyle/>
          <a:p>
            <a:r>
              <a:rPr lang="en-US"/>
              <a:t>credentialingexcellence.org</a:t>
            </a:r>
          </a:p>
        </p:txBody>
      </p:sp>
      <p:sp>
        <p:nvSpPr>
          <p:cNvPr id="4" name="Slide Number Placeholder 3">
            <a:extLst>
              <a:ext uri="{FF2B5EF4-FFF2-40B4-BE49-F238E27FC236}">
                <a16:creationId xmlns:a16="http://schemas.microsoft.com/office/drawing/2014/main" id="{377BF776-A953-9D49-A4C8-7FF4AC4B271F}"/>
              </a:ext>
            </a:extLst>
          </p:cNvPr>
          <p:cNvSpPr>
            <a:spLocks noGrp="1"/>
          </p:cNvSpPr>
          <p:nvPr>
            <p:ph type="sldNum" sz="quarter" idx="12"/>
          </p:nvPr>
        </p:nvSpPr>
        <p:spPr/>
        <p:txBody>
          <a:bodyPr/>
          <a:lstStyle/>
          <a:p>
            <a:fld id="{BDB56F39-0D4F-FF43-B26D-4D2D0DCA94E7}" type="slidenum">
              <a:rPr lang="en-US" smtClean="0"/>
              <a:t>5</a:t>
            </a:fld>
            <a:endParaRPr lang="en-US"/>
          </a:p>
        </p:txBody>
      </p:sp>
      <p:sp>
        <p:nvSpPr>
          <p:cNvPr id="5" name="Title 4">
            <a:extLst>
              <a:ext uri="{FF2B5EF4-FFF2-40B4-BE49-F238E27FC236}">
                <a16:creationId xmlns:a16="http://schemas.microsoft.com/office/drawing/2014/main" id="{A079FCE1-F855-7642-B016-4B86E9DA2952}"/>
              </a:ext>
            </a:extLst>
          </p:cNvPr>
          <p:cNvSpPr>
            <a:spLocks noGrp="1"/>
          </p:cNvSpPr>
          <p:nvPr>
            <p:ph type="title"/>
          </p:nvPr>
        </p:nvSpPr>
        <p:spPr>
          <a:xfrm>
            <a:off x="839788" y="1680210"/>
            <a:ext cx="3932237" cy="1116153"/>
          </a:xfrm>
        </p:spPr>
        <p:txBody>
          <a:bodyPr>
            <a:normAutofit/>
          </a:bodyPr>
          <a:lstStyle/>
          <a:p>
            <a:r>
              <a:rPr lang="en-US" sz="3600" dirty="0">
                <a:solidFill>
                  <a:srgbClr val="00BED6"/>
                </a:solidFill>
              </a:rPr>
              <a:t>Standard 8 and 9</a:t>
            </a:r>
          </a:p>
        </p:txBody>
      </p:sp>
      <p:sp>
        <p:nvSpPr>
          <p:cNvPr id="6" name="Text Placeholder 5">
            <a:extLst>
              <a:ext uri="{FF2B5EF4-FFF2-40B4-BE49-F238E27FC236}">
                <a16:creationId xmlns:a16="http://schemas.microsoft.com/office/drawing/2014/main" id="{7FB343FE-CDBF-D94C-A034-0C8EFDFC72BC}"/>
              </a:ext>
            </a:extLst>
          </p:cNvPr>
          <p:cNvSpPr>
            <a:spLocks noGrp="1"/>
          </p:cNvSpPr>
          <p:nvPr>
            <p:ph type="body" sz="half" idx="2"/>
          </p:nvPr>
        </p:nvSpPr>
        <p:spPr>
          <a:xfrm>
            <a:off x="839788" y="3115340"/>
            <a:ext cx="4834337" cy="2753648"/>
          </a:xfrm>
        </p:spPr>
        <p:txBody>
          <a:bodyPr>
            <a:normAutofit/>
          </a:bodyPr>
          <a:lstStyle/>
          <a:p>
            <a:r>
              <a:rPr lang="en-US" sz="2400" dirty="0"/>
              <a:t>Added commentary that includes suggested evidence. This is consistent with suggested evidence commentary available for all other standards. </a:t>
            </a:r>
          </a:p>
        </p:txBody>
      </p:sp>
      <p:sp>
        <p:nvSpPr>
          <p:cNvPr id="7" name="Text Placeholder 6">
            <a:extLst>
              <a:ext uri="{FF2B5EF4-FFF2-40B4-BE49-F238E27FC236}">
                <a16:creationId xmlns:a16="http://schemas.microsoft.com/office/drawing/2014/main" id="{C032D304-893F-F944-9F7A-9908A30FE9BE}"/>
              </a:ext>
            </a:extLst>
          </p:cNvPr>
          <p:cNvSpPr>
            <a:spLocks noGrp="1"/>
          </p:cNvSpPr>
          <p:nvPr>
            <p:ph type="body" sz="quarter" idx="13"/>
          </p:nvPr>
        </p:nvSpPr>
        <p:spPr/>
        <p:txBody>
          <a:bodyPr/>
          <a:lstStyle/>
          <a:p>
            <a:r>
              <a:rPr lang="en-US" dirty="0"/>
              <a:t>Resource for NCCA Standards Revision Public Comment Period</a:t>
            </a:r>
          </a:p>
        </p:txBody>
      </p:sp>
      <p:pic>
        <p:nvPicPr>
          <p:cNvPr id="10" name="Picture 9"/>
          <p:cNvPicPr>
            <a:picLocks noChangeAspect="1"/>
          </p:cNvPicPr>
          <p:nvPr/>
        </p:nvPicPr>
        <p:blipFill rotWithShape="1">
          <a:blip r:embed="rId2"/>
          <a:srcRect l="1" r="686"/>
          <a:stretch/>
        </p:blipFill>
        <p:spPr>
          <a:xfrm>
            <a:off x="6211652" y="891735"/>
            <a:ext cx="5420368" cy="1847850"/>
          </a:xfrm>
          <a:prstGeom prst="rect">
            <a:avLst/>
          </a:prstGeom>
        </p:spPr>
      </p:pic>
      <p:sp>
        <p:nvSpPr>
          <p:cNvPr id="11" name="Rectangle 10"/>
          <p:cNvSpPr/>
          <p:nvPr/>
        </p:nvSpPr>
        <p:spPr>
          <a:xfrm>
            <a:off x="7639252" y="3179135"/>
            <a:ext cx="3992768" cy="2689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89D04E-26A5-A647-92CD-13ED19602146}"/>
              </a:ext>
            </a:extLst>
          </p:cNvPr>
          <p:cNvSpPr>
            <a:spLocks noGrp="1"/>
          </p:cNvSpPr>
          <p:nvPr>
            <p:ph type="ftr" sz="quarter" idx="11"/>
          </p:nvPr>
        </p:nvSpPr>
        <p:spPr/>
        <p:txBody>
          <a:bodyPr/>
          <a:lstStyle/>
          <a:p>
            <a:r>
              <a:rPr lang="en-US"/>
              <a:t>credentialingexcellence.org</a:t>
            </a:r>
          </a:p>
        </p:txBody>
      </p:sp>
      <p:sp>
        <p:nvSpPr>
          <p:cNvPr id="4" name="Slide Number Placeholder 3">
            <a:extLst>
              <a:ext uri="{FF2B5EF4-FFF2-40B4-BE49-F238E27FC236}">
                <a16:creationId xmlns:a16="http://schemas.microsoft.com/office/drawing/2014/main" id="{377BF776-A953-9D49-A4C8-7FF4AC4B271F}"/>
              </a:ext>
            </a:extLst>
          </p:cNvPr>
          <p:cNvSpPr>
            <a:spLocks noGrp="1"/>
          </p:cNvSpPr>
          <p:nvPr>
            <p:ph type="sldNum" sz="quarter" idx="12"/>
          </p:nvPr>
        </p:nvSpPr>
        <p:spPr/>
        <p:txBody>
          <a:bodyPr/>
          <a:lstStyle/>
          <a:p>
            <a:fld id="{BDB56F39-0D4F-FF43-B26D-4D2D0DCA94E7}" type="slidenum">
              <a:rPr lang="en-US" smtClean="0"/>
              <a:t>6</a:t>
            </a:fld>
            <a:endParaRPr lang="en-US"/>
          </a:p>
        </p:txBody>
      </p:sp>
      <p:sp>
        <p:nvSpPr>
          <p:cNvPr id="5" name="Title 4">
            <a:extLst>
              <a:ext uri="{FF2B5EF4-FFF2-40B4-BE49-F238E27FC236}">
                <a16:creationId xmlns:a16="http://schemas.microsoft.com/office/drawing/2014/main" id="{A079FCE1-F855-7642-B016-4B86E9DA2952}"/>
              </a:ext>
            </a:extLst>
          </p:cNvPr>
          <p:cNvSpPr>
            <a:spLocks noGrp="1"/>
          </p:cNvSpPr>
          <p:nvPr>
            <p:ph type="title"/>
          </p:nvPr>
        </p:nvSpPr>
        <p:spPr>
          <a:xfrm>
            <a:off x="827810" y="1031360"/>
            <a:ext cx="3932237" cy="1105786"/>
          </a:xfrm>
        </p:spPr>
        <p:txBody>
          <a:bodyPr>
            <a:normAutofit/>
          </a:bodyPr>
          <a:lstStyle/>
          <a:p>
            <a:r>
              <a:rPr lang="en-US" sz="3600" dirty="0">
                <a:solidFill>
                  <a:srgbClr val="00BED6"/>
                </a:solidFill>
              </a:rPr>
              <a:t>Standard 12</a:t>
            </a:r>
          </a:p>
        </p:txBody>
      </p:sp>
      <p:sp>
        <p:nvSpPr>
          <p:cNvPr id="6" name="Text Placeholder 5">
            <a:extLst>
              <a:ext uri="{FF2B5EF4-FFF2-40B4-BE49-F238E27FC236}">
                <a16:creationId xmlns:a16="http://schemas.microsoft.com/office/drawing/2014/main" id="{7FB343FE-CDBF-D94C-A034-0C8EFDFC72BC}"/>
              </a:ext>
            </a:extLst>
          </p:cNvPr>
          <p:cNvSpPr>
            <a:spLocks noGrp="1"/>
          </p:cNvSpPr>
          <p:nvPr>
            <p:ph type="body" sz="half" idx="2"/>
          </p:nvPr>
        </p:nvSpPr>
        <p:spPr>
          <a:xfrm>
            <a:off x="839788" y="2404859"/>
            <a:ext cx="5076562" cy="3349072"/>
          </a:xfrm>
        </p:spPr>
        <p:txBody>
          <a:bodyPr>
            <a:noAutofit/>
          </a:bodyPr>
          <a:lstStyle/>
          <a:p>
            <a:r>
              <a:rPr lang="en-US" sz="2400" dirty="0"/>
              <a:t>Additional items added to the suggested evidence list as requested through public comments. The request was made in order for added clarity regarding compliance expectations for this standard. </a:t>
            </a:r>
          </a:p>
        </p:txBody>
      </p:sp>
      <p:sp>
        <p:nvSpPr>
          <p:cNvPr id="7" name="Text Placeholder 6">
            <a:extLst>
              <a:ext uri="{FF2B5EF4-FFF2-40B4-BE49-F238E27FC236}">
                <a16:creationId xmlns:a16="http://schemas.microsoft.com/office/drawing/2014/main" id="{C032D304-893F-F944-9F7A-9908A30FE9BE}"/>
              </a:ext>
            </a:extLst>
          </p:cNvPr>
          <p:cNvSpPr>
            <a:spLocks noGrp="1"/>
          </p:cNvSpPr>
          <p:nvPr>
            <p:ph type="body" sz="quarter" idx="13"/>
          </p:nvPr>
        </p:nvSpPr>
        <p:spPr/>
        <p:txBody>
          <a:bodyPr/>
          <a:lstStyle/>
          <a:p>
            <a:r>
              <a:rPr lang="en-US" dirty="0"/>
              <a:t>Resource for NCCA Standards Revision Public Comment Period</a:t>
            </a:r>
          </a:p>
        </p:txBody>
      </p:sp>
      <p:pic>
        <p:nvPicPr>
          <p:cNvPr id="10" name="Picture 9"/>
          <p:cNvPicPr>
            <a:picLocks noChangeAspect="1"/>
          </p:cNvPicPr>
          <p:nvPr/>
        </p:nvPicPr>
        <p:blipFill rotWithShape="1">
          <a:blip r:embed="rId2"/>
          <a:srcRect l="1" r="686"/>
          <a:stretch/>
        </p:blipFill>
        <p:spPr>
          <a:xfrm>
            <a:off x="6211652" y="891735"/>
            <a:ext cx="5420368" cy="1847850"/>
          </a:xfrm>
          <a:prstGeom prst="rect">
            <a:avLst/>
          </a:prstGeom>
          <a:solidFill>
            <a:srgbClr val="00BC70"/>
          </a:solidFill>
          <a:ln>
            <a:noFill/>
          </a:ln>
        </p:spPr>
      </p:pic>
      <p:sp>
        <p:nvSpPr>
          <p:cNvPr id="11" name="Rectangle 10"/>
          <p:cNvSpPr/>
          <p:nvPr/>
        </p:nvSpPr>
        <p:spPr>
          <a:xfrm>
            <a:off x="7639252" y="3179135"/>
            <a:ext cx="3992768" cy="2689853"/>
          </a:xfrm>
          <a:prstGeom prst="rect">
            <a:avLst/>
          </a:prstGeom>
          <a:solidFill>
            <a:srgbClr val="00BC70"/>
          </a:solidFill>
          <a:ln>
            <a:solidFill>
              <a:srgbClr val="00B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15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89D04E-26A5-A647-92CD-13ED19602146}"/>
              </a:ext>
            </a:extLst>
          </p:cNvPr>
          <p:cNvSpPr>
            <a:spLocks noGrp="1"/>
          </p:cNvSpPr>
          <p:nvPr>
            <p:ph type="ftr" sz="quarter" idx="11"/>
          </p:nvPr>
        </p:nvSpPr>
        <p:spPr/>
        <p:txBody>
          <a:bodyPr/>
          <a:lstStyle/>
          <a:p>
            <a:r>
              <a:rPr lang="en-US"/>
              <a:t>credentialingexcellence.org</a:t>
            </a:r>
          </a:p>
        </p:txBody>
      </p:sp>
      <p:sp>
        <p:nvSpPr>
          <p:cNvPr id="4" name="Slide Number Placeholder 3">
            <a:extLst>
              <a:ext uri="{FF2B5EF4-FFF2-40B4-BE49-F238E27FC236}">
                <a16:creationId xmlns:a16="http://schemas.microsoft.com/office/drawing/2014/main" id="{377BF776-A953-9D49-A4C8-7FF4AC4B271F}"/>
              </a:ext>
            </a:extLst>
          </p:cNvPr>
          <p:cNvSpPr>
            <a:spLocks noGrp="1"/>
          </p:cNvSpPr>
          <p:nvPr>
            <p:ph type="sldNum" sz="quarter" idx="12"/>
          </p:nvPr>
        </p:nvSpPr>
        <p:spPr/>
        <p:txBody>
          <a:bodyPr/>
          <a:lstStyle/>
          <a:p>
            <a:fld id="{BDB56F39-0D4F-FF43-B26D-4D2D0DCA94E7}" type="slidenum">
              <a:rPr lang="en-US" smtClean="0"/>
              <a:t>7</a:t>
            </a:fld>
            <a:endParaRPr lang="en-US"/>
          </a:p>
        </p:txBody>
      </p:sp>
      <p:sp>
        <p:nvSpPr>
          <p:cNvPr id="5" name="Title 4">
            <a:extLst>
              <a:ext uri="{FF2B5EF4-FFF2-40B4-BE49-F238E27FC236}">
                <a16:creationId xmlns:a16="http://schemas.microsoft.com/office/drawing/2014/main" id="{A079FCE1-F855-7642-B016-4B86E9DA2952}"/>
              </a:ext>
            </a:extLst>
          </p:cNvPr>
          <p:cNvSpPr>
            <a:spLocks noGrp="1"/>
          </p:cNvSpPr>
          <p:nvPr>
            <p:ph type="title"/>
          </p:nvPr>
        </p:nvSpPr>
        <p:spPr>
          <a:xfrm>
            <a:off x="827810" y="1031360"/>
            <a:ext cx="3932237" cy="1105786"/>
          </a:xfrm>
        </p:spPr>
        <p:txBody>
          <a:bodyPr>
            <a:normAutofit/>
          </a:bodyPr>
          <a:lstStyle/>
          <a:p>
            <a:r>
              <a:rPr lang="en-US" sz="3600" dirty="0">
                <a:solidFill>
                  <a:srgbClr val="00BED6"/>
                </a:solidFill>
              </a:rPr>
              <a:t>Standard 13</a:t>
            </a:r>
          </a:p>
        </p:txBody>
      </p:sp>
      <p:sp>
        <p:nvSpPr>
          <p:cNvPr id="6" name="Text Placeholder 5">
            <a:extLst>
              <a:ext uri="{FF2B5EF4-FFF2-40B4-BE49-F238E27FC236}">
                <a16:creationId xmlns:a16="http://schemas.microsoft.com/office/drawing/2014/main" id="{7FB343FE-CDBF-D94C-A034-0C8EFDFC72BC}"/>
              </a:ext>
            </a:extLst>
          </p:cNvPr>
          <p:cNvSpPr>
            <a:spLocks noGrp="1"/>
          </p:cNvSpPr>
          <p:nvPr>
            <p:ph type="body" sz="half" idx="2"/>
          </p:nvPr>
        </p:nvSpPr>
        <p:spPr>
          <a:xfrm>
            <a:off x="839789" y="2404859"/>
            <a:ext cx="5135442" cy="3349072"/>
          </a:xfrm>
        </p:spPr>
        <p:txBody>
          <a:bodyPr>
            <a:noAutofit/>
          </a:bodyPr>
          <a:lstStyle/>
          <a:p>
            <a:r>
              <a:rPr lang="en-US" sz="2400" dirty="0"/>
              <a:t>The revision to the commentary aligns with the essential elements and provides additional clarification as to representativeness of panels.</a:t>
            </a:r>
          </a:p>
        </p:txBody>
      </p:sp>
      <p:sp>
        <p:nvSpPr>
          <p:cNvPr id="7" name="Text Placeholder 6">
            <a:extLst>
              <a:ext uri="{FF2B5EF4-FFF2-40B4-BE49-F238E27FC236}">
                <a16:creationId xmlns:a16="http://schemas.microsoft.com/office/drawing/2014/main" id="{C032D304-893F-F944-9F7A-9908A30FE9BE}"/>
              </a:ext>
            </a:extLst>
          </p:cNvPr>
          <p:cNvSpPr>
            <a:spLocks noGrp="1"/>
          </p:cNvSpPr>
          <p:nvPr>
            <p:ph type="body" sz="quarter" idx="13"/>
          </p:nvPr>
        </p:nvSpPr>
        <p:spPr/>
        <p:txBody>
          <a:bodyPr/>
          <a:lstStyle/>
          <a:p>
            <a:r>
              <a:rPr lang="en-US" dirty="0"/>
              <a:t>Resource for NCCA Standards Revision Public Comment Period</a:t>
            </a:r>
          </a:p>
        </p:txBody>
      </p:sp>
      <p:pic>
        <p:nvPicPr>
          <p:cNvPr id="10" name="Picture 9"/>
          <p:cNvPicPr>
            <a:picLocks noChangeAspect="1"/>
          </p:cNvPicPr>
          <p:nvPr/>
        </p:nvPicPr>
        <p:blipFill rotWithShape="1">
          <a:blip r:embed="rId2"/>
          <a:srcRect l="1" r="686"/>
          <a:stretch/>
        </p:blipFill>
        <p:spPr>
          <a:xfrm>
            <a:off x="6211652" y="891735"/>
            <a:ext cx="5420368" cy="1847850"/>
          </a:xfrm>
          <a:prstGeom prst="rect">
            <a:avLst/>
          </a:prstGeom>
          <a:solidFill>
            <a:srgbClr val="00BC70"/>
          </a:solidFill>
          <a:ln>
            <a:noFill/>
          </a:ln>
        </p:spPr>
      </p:pic>
      <p:sp>
        <p:nvSpPr>
          <p:cNvPr id="11" name="Rectangle 10"/>
          <p:cNvSpPr/>
          <p:nvPr/>
        </p:nvSpPr>
        <p:spPr>
          <a:xfrm>
            <a:off x="7639252" y="3179135"/>
            <a:ext cx="3992768" cy="2689853"/>
          </a:xfrm>
          <a:prstGeom prst="rect">
            <a:avLst/>
          </a:prstGeom>
          <a:solidFill>
            <a:srgbClr val="00BC70"/>
          </a:solidFill>
          <a:ln>
            <a:solidFill>
              <a:srgbClr val="00B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87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E92536-E52F-D24F-A16E-9CAD230B785D}"/>
              </a:ext>
            </a:extLst>
          </p:cNvPr>
          <p:cNvSpPr>
            <a:spLocks noGrp="1"/>
          </p:cNvSpPr>
          <p:nvPr>
            <p:ph sz="half" idx="2"/>
          </p:nvPr>
        </p:nvSpPr>
        <p:spPr>
          <a:xfrm>
            <a:off x="839788" y="2995324"/>
            <a:ext cx="9104312" cy="3131155"/>
          </a:xfrm>
        </p:spPr>
        <p:txBody>
          <a:bodyPr>
            <a:normAutofit/>
          </a:bodyPr>
          <a:lstStyle/>
          <a:p>
            <a:r>
              <a:rPr lang="en-US" dirty="0"/>
              <a:t>The revision to the commentary aligns with the essential elements and provides </a:t>
            </a:r>
            <a:r>
              <a:rPr lang="en-US" dirty="0">
                <a:solidFill>
                  <a:schemeClr val="tx1"/>
                </a:solidFill>
              </a:rPr>
              <a:t>additional clarification </a:t>
            </a:r>
            <a:r>
              <a:rPr lang="en-US" dirty="0" smtClean="0">
                <a:solidFill>
                  <a:schemeClr val="tx1"/>
                </a:solidFill>
              </a:rPr>
              <a:t>if </a:t>
            </a:r>
            <a:r>
              <a:rPr lang="en-US" dirty="0">
                <a:solidFill>
                  <a:schemeClr val="tx1"/>
                </a:solidFill>
              </a:rPr>
              <a:t>there happens to be a situation in which specifications are not consistent with those documented in a job analysis report. </a:t>
            </a:r>
          </a:p>
          <a:p>
            <a:r>
              <a:rPr lang="en-US" dirty="0"/>
              <a:t>The revisions to suggested evidence are more encompassing of various types of documentation that can be provided to demonstrate compliance with this standard. </a:t>
            </a:r>
          </a:p>
          <a:p>
            <a:pPr marL="0" indent="0">
              <a:buNone/>
            </a:pPr>
            <a:endParaRPr lang="en-US" dirty="0"/>
          </a:p>
        </p:txBody>
      </p:sp>
      <p:sp>
        <p:nvSpPr>
          <p:cNvPr id="6" name="Footer Placeholder 5">
            <a:extLst>
              <a:ext uri="{FF2B5EF4-FFF2-40B4-BE49-F238E27FC236}">
                <a16:creationId xmlns:a16="http://schemas.microsoft.com/office/drawing/2014/main" id="{67C33811-95BC-774B-B69C-954E62E2A3A7}"/>
              </a:ext>
            </a:extLst>
          </p:cNvPr>
          <p:cNvSpPr>
            <a:spLocks noGrp="1"/>
          </p:cNvSpPr>
          <p:nvPr>
            <p:ph type="ftr" sz="quarter" idx="11"/>
          </p:nvPr>
        </p:nvSpPr>
        <p:spPr/>
        <p:txBody>
          <a:bodyPr/>
          <a:lstStyle/>
          <a:p>
            <a:r>
              <a:rPr lang="en-US"/>
              <a:t>credentialingexcellence.org</a:t>
            </a:r>
          </a:p>
        </p:txBody>
      </p:sp>
      <p:sp>
        <p:nvSpPr>
          <p:cNvPr id="7" name="Slide Number Placeholder 6">
            <a:extLst>
              <a:ext uri="{FF2B5EF4-FFF2-40B4-BE49-F238E27FC236}">
                <a16:creationId xmlns:a16="http://schemas.microsoft.com/office/drawing/2014/main" id="{92F592CF-C6FC-ED4F-9EEE-D9B5AE41074C}"/>
              </a:ext>
            </a:extLst>
          </p:cNvPr>
          <p:cNvSpPr>
            <a:spLocks noGrp="1"/>
          </p:cNvSpPr>
          <p:nvPr>
            <p:ph type="sldNum" sz="quarter" idx="12"/>
          </p:nvPr>
        </p:nvSpPr>
        <p:spPr/>
        <p:txBody>
          <a:bodyPr/>
          <a:lstStyle/>
          <a:p>
            <a:fld id="{BDB56F39-0D4F-FF43-B26D-4D2D0DCA94E7}" type="slidenum">
              <a:rPr lang="en-US" smtClean="0"/>
              <a:t>8</a:t>
            </a:fld>
            <a:endParaRPr lang="en-US"/>
          </a:p>
        </p:txBody>
      </p:sp>
      <p:sp>
        <p:nvSpPr>
          <p:cNvPr id="8" name="Text Placeholder 7">
            <a:extLst>
              <a:ext uri="{FF2B5EF4-FFF2-40B4-BE49-F238E27FC236}">
                <a16:creationId xmlns:a16="http://schemas.microsoft.com/office/drawing/2014/main" id="{5099DC1D-2593-3C43-A8E1-F57AED402839}"/>
              </a:ext>
            </a:extLst>
          </p:cNvPr>
          <p:cNvSpPr>
            <a:spLocks noGrp="1"/>
          </p:cNvSpPr>
          <p:nvPr>
            <p:ph type="body" sz="quarter" idx="13"/>
          </p:nvPr>
        </p:nvSpPr>
        <p:spPr/>
        <p:txBody>
          <a:bodyPr/>
          <a:lstStyle/>
          <a:p>
            <a:r>
              <a:rPr lang="en-US" dirty="0"/>
              <a:t>Resource for NCCA Standards Revision Public Comment Period</a:t>
            </a:r>
          </a:p>
        </p:txBody>
      </p:sp>
      <p:sp>
        <p:nvSpPr>
          <p:cNvPr id="9" name="Title 8">
            <a:extLst>
              <a:ext uri="{FF2B5EF4-FFF2-40B4-BE49-F238E27FC236}">
                <a16:creationId xmlns:a16="http://schemas.microsoft.com/office/drawing/2014/main" id="{56340600-1452-A145-9627-42510D196028}"/>
              </a:ext>
            </a:extLst>
          </p:cNvPr>
          <p:cNvSpPr>
            <a:spLocks noGrp="1"/>
          </p:cNvSpPr>
          <p:nvPr>
            <p:ph type="ctrTitle"/>
          </p:nvPr>
        </p:nvSpPr>
        <p:spPr/>
        <p:txBody>
          <a:bodyPr>
            <a:normAutofit/>
          </a:bodyPr>
          <a:lstStyle/>
          <a:p>
            <a:r>
              <a:rPr lang="en-US" sz="3600" dirty="0"/>
              <a:t>Standard 14</a:t>
            </a:r>
          </a:p>
        </p:txBody>
      </p:sp>
    </p:spTree>
    <p:extLst>
      <p:ext uri="{BB962C8B-B14F-4D97-AF65-F5344CB8AC3E}">
        <p14:creationId xmlns:p14="http://schemas.microsoft.com/office/powerpoint/2010/main" val="59202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89D04E-26A5-A647-92CD-13ED19602146}"/>
              </a:ext>
            </a:extLst>
          </p:cNvPr>
          <p:cNvSpPr>
            <a:spLocks noGrp="1"/>
          </p:cNvSpPr>
          <p:nvPr>
            <p:ph type="ftr" sz="quarter" idx="11"/>
          </p:nvPr>
        </p:nvSpPr>
        <p:spPr/>
        <p:txBody>
          <a:bodyPr/>
          <a:lstStyle/>
          <a:p>
            <a:r>
              <a:rPr lang="en-US"/>
              <a:t>credentialingexcellence.org</a:t>
            </a:r>
          </a:p>
        </p:txBody>
      </p:sp>
      <p:sp>
        <p:nvSpPr>
          <p:cNvPr id="4" name="Slide Number Placeholder 3">
            <a:extLst>
              <a:ext uri="{FF2B5EF4-FFF2-40B4-BE49-F238E27FC236}">
                <a16:creationId xmlns:a16="http://schemas.microsoft.com/office/drawing/2014/main" id="{377BF776-A953-9D49-A4C8-7FF4AC4B271F}"/>
              </a:ext>
            </a:extLst>
          </p:cNvPr>
          <p:cNvSpPr>
            <a:spLocks noGrp="1"/>
          </p:cNvSpPr>
          <p:nvPr>
            <p:ph type="sldNum" sz="quarter" idx="12"/>
          </p:nvPr>
        </p:nvSpPr>
        <p:spPr/>
        <p:txBody>
          <a:bodyPr/>
          <a:lstStyle/>
          <a:p>
            <a:fld id="{BDB56F39-0D4F-FF43-B26D-4D2D0DCA94E7}" type="slidenum">
              <a:rPr lang="en-US" smtClean="0"/>
              <a:t>9</a:t>
            </a:fld>
            <a:endParaRPr lang="en-US"/>
          </a:p>
        </p:txBody>
      </p:sp>
      <p:sp>
        <p:nvSpPr>
          <p:cNvPr id="5" name="Title 4">
            <a:extLst>
              <a:ext uri="{FF2B5EF4-FFF2-40B4-BE49-F238E27FC236}">
                <a16:creationId xmlns:a16="http://schemas.microsoft.com/office/drawing/2014/main" id="{A079FCE1-F855-7642-B016-4B86E9DA2952}"/>
              </a:ext>
            </a:extLst>
          </p:cNvPr>
          <p:cNvSpPr>
            <a:spLocks noGrp="1"/>
          </p:cNvSpPr>
          <p:nvPr>
            <p:ph type="title"/>
          </p:nvPr>
        </p:nvSpPr>
        <p:spPr>
          <a:xfrm>
            <a:off x="827810" y="1031360"/>
            <a:ext cx="3932237" cy="1105786"/>
          </a:xfrm>
        </p:spPr>
        <p:txBody>
          <a:bodyPr>
            <a:normAutofit/>
          </a:bodyPr>
          <a:lstStyle/>
          <a:p>
            <a:r>
              <a:rPr lang="en-US" sz="3600" dirty="0">
                <a:solidFill>
                  <a:srgbClr val="00BED6"/>
                </a:solidFill>
              </a:rPr>
              <a:t>Standard 16</a:t>
            </a:r>
          </a:p>
        </p:txBody>
      </p:sp>
      <p:sp>
        <p:nvSpPr>
          <p:cNvPr id="6" name="Text Placeholder 5">
            <a:extLst>
              <a:ext uri="{FF2B5EF4-FFF2-40B4-BE49-F238E27FC236}">
                <a16:creationId xmlns:a16="http://schemas.microsoft.com/office/drawing/2014/main" id="{7FB343FE-CDBF-D94C-A034-0C8EFDFC72BC}"/>
              </a:ext>
            </a:extLst>
          </p:cNvPr>
          <p:cNvSpPr>
            <a:spLocks noGrp="1"/>
          </p:cNvSpPr>
          <p:nvPr>
            <p:ph type="body" sz="half" idx="2"/>
          </p:nvPr>
        </p:nvSpPr>
        <p:spPr>
          <a:xfrm>
            <a:off x="839788" y="2404858"/>
            <a:ext cx="5417238" cy="3627881"/>
          </a:xfrm>
        </p:spPr>
        <p:txBody>
          <a:bodyPr>
            <a:noAutofit/>
          </a:bodyPr>
          <a:lstStyle/>
          <a:p>
            <a:pPr marL="285750" indent="-285750">
              <a:buFont typeface="Arial" panose="020B0604020202020204" pitchFamily="34" charset="0"/>
              <a:buChar char="•"/>
            </a:pPr>
            <a:r>
              <a:rPr lang="en-US" sz="2400" dirty="0"/>
              <a:t>The </a:t>
            </a:r>
            <a:r>
              <a:rPr lang="en-US" sz="2400" dirty="0" smtClean="0"/>
              <a:t>revisions </a:t>
            </a:r>
            <a:r>
              <a:rPr lang="en-US" sz="2400" dirty="0"/>
              <a:t>are intended to ensure certification programs have processes to help prevent bias and promote fairness throughout their exam development procedures. </a:t>
            </a:r>
          </a:p>
          <a:p>
            <a:pPr marL="285750" indent="-285750">
              <a:buFont typeface="Arial" panose="020B0604020202020204" pitchFamily="34" charset="0"/>
              <a:buChar char="•"/>
            </a:pPr>
            <a:r>
              <a:rPr lang="en-US" sz="2400" dirty="0"/>
              <a:t>Commentary revised to clarify the intent of the standard, which addresses fixed and non-fixed forms (e.g., CAT, LOFT).</a:t>
            </a:r>
          </a:p>
        </p:txBody>
      </p:sp>
      <p:sp>
        <p:nvSpPr>
          <p:cNvPr id="7" name="Text Placeholder 6">
            <a:extLst>
              <a:ext uri="{FF2B5EF4-FFF2-40B4-BE49-F238E27FC236}">
                <a16:creationId xmlns:a16="http://schemas.microsoft.com/office/drawing/2014/main" id="{C032D304-893F-F944-9F7A-9908A30FE9BE}"/>
              </a:ext>
            </a:extLst>
          </p:cNvPr>
          <p:cNvSpPr>
            <a:spLocks noGrp="1"/>
          </p:cNvSpPr>
          <p:nvPr>
            <p:ph type="body" sz="quarter" idx="13"/>
          </p:nvPr>
        </p:nvSpPr>
        <p:spPr/>
        <p:txBody>
          <a:bodyPr/>
          <a:lstStyle/>
          <a:p>
            <a:r>
              <a:rPr lang="en-US" dirty="0"/>
              <a:t>Resource for NCCA Standards Revision Public Comment Period</a:t>
            </a:r>
          </a:p>
        </p:txBody>
      </p:sp>
      <p:pic>
        <p:nvPicPr>
          <p:cNvPr id="10" name="Picture 9"/>
          <p:cNvPicPr>
            <a:picLocks noChangeAspect="1"/>
          </p:cNvPicPr>
          <p:nvPr/>
        </p:nvPicPr>
        <p:blipFill rotWithShape="1">
          <a:blip r:embed="rId2"/>
          <a:srcRect l="1" r="686"/>
          <a:stretch/>
        </p:blipFill>
        <p:spPr>
          <a:xfrm>
            <a:off x="6211652" y="891735"/>
            <a:ext cx="5420368" cy="1847850"/>
          </a:xfrm>
          <a:prstGeom prst="rect">
            <a:avLst/>
          </a:prstGeom>
          <a:solidFill>
            <a:srgbClr val="00BC70"/>
          </a:solidFill>
          <a:ln>
            <a:noFill/>
          </a:ln>
        </p:spPr>
      </p:pic>
      <p:sp>
        <p:nvSpPr>
          <p:cNvPr id="11" name="Rectangle 10"/>
          <p:cNvSpPr/>
          <p:nvPr/>
        </p:nvSpPr>
        <p:spPr>
          <a:xfrm>
            <a:off x="7639252" y="3179135"/>
            <a:ext cx="3992768" cy="2689853"/>
          </a:xfrm>
          <a:prstGeom prst="rect">
            <a:avLst/>
          </a:prstGeom>
          <a:solidFill>
            <a:srgbClr val="00BC70"/>
          </a:solidFill>
          <a:ln>
            <a:solidFill>
              <a:srgbClr val="00B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143879"/>
      </p:ext>
    </p:extLst>
  </p:cSld>
  <p:clrMapOvr>
    <a:masterClrMapping/>
  </p:clrMapOvr>
</p:sld>
</file>

<file path=ppt/theme/theme1.xml><?xml version="1.0" encoding="utf-8"?>
<a:theme xmlns:a="http://schemas.openxmlformats.org/drawingml/2006/main" name="Office Theme">
  <a:themeElements>
    <a:clrScheme name="ICE ">
      <a:dk1>
        <a:srgbClr val="000000"/>
      </a:dk1>
      <a:lt1>
        <a:srgbClr val="FFFFFF"/>
      </a:lt1>
      <a:dk2>
        <a:srgbClr val="44546A"/>
      </a:dk2>
      <a:lt2>
        <a:srgbClr val="E7E6E6"/>
      </a:lt2>
      <a:accent1>
        <a:srgbClr val="00BED6"/>
      </a:accent1>
      <a:accent2>
        <a:srgbClr val="00BC70"/>
      </a:accent2>
      <a:accent3>
        <a:srgbClr val="A5A5A5"/>
      </a:accent3>
      <a:accent4>
        <a:srgbClr val="385CAD"/>
      </a:accent4>
      <a:accent5>
        <a:srgbClr val="00263A"/>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4863</TotalTime>
  <Words>560</Words>
  <Application>Microsoft Office PowerPoint</Application>
  <PresentationFormat>Widescreen</PresentationFormat>
  <Paragraphs>71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Supplemental Resource for  30-Day NCCA Standards Revision Public Comment Period</vt:lpstr>
      <vt:lpstr>Standard 1</vt:lpstr>
      <vt:lpstr>Standard 3</vt:lpstr>
      <vt:lpstr>Standard 5</vt:lpstr>
      <vt:lpstr>Standard 8 and 9</vt:lpstr>
      <vt:lpstr>Standard 12</vt:lpstr>
      <vt:lpstr>Standard 13</vt:lpstr>
      <vt:lpstr>Standard 14</vt:lpstr>
      <vt:lpstr>Standard 16</vt:lpstr>
      <vt:lpstr>Standard 18</vt:lpstr>
      <vt:lpstr>Standard 20</vt:lpstr>
      <vt:lpstr>Standard 22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Darryl Sebro</dc:creator>
  <cp:lastModifiedBy>Mohammed, Tara</cp:lastModifiedBy>
  <cp:revision>94</cp:revision>
  <dcterms:created xsi:type="dcterms:W3CDTF">2020-08-17T13:02:08Z</dcterms:created>
  <dcterms:modified xsi:type="dcterms:W3CDTF">2021-06-30T19:10:48Z</dcterms:modified>
</cp:coreProperties>
</file>